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305" r:id="rId3"/>
    <p:sldId id="306" r:id="rId4"/>
    <p:sldId id="257" r:id="rId5"/>
    <p:sldId id="258" r:id="rId6"/>
    <p:sldId id="260" r:id="rId7"/>
    <p:sldId id="308" r:id="rId8"/>
    <p:sldId id="309" r:id="rId9"/>
    <p:sldId id="274" r:id="rId10"/>
    <p:sldId id="290" r:id="rId11"/>
    <p:sldId id="276" r:id="rId12"/>
    <p:sldId id="323" r:id="rId13"/>
    <p:sldId id="292" r:id="rId14"/>
    <p:sldId id="272" r:id="rId15"/>
    <p:sldId id="273" r:id="rId16"/>
    <p:sldId id="310" r:id="rId17"/>
    <p:sldId id="264" r:id="rId18"/>
    <p:sldId id="293" r:id="rId19"/>
    <p:sldId id="265" r:id="rId20"/>
    <p:sldId id="284" r:id="rId21"/>
    <p:sldId id="294" r:id="rId22"/>
    <p:sldId id="287" r:id="rId23"/>
    <p:sldId id="286" r:id="rId24"/>
    <p:sldId id="295" r:id="rId25"/>
    <p:sldId id="307" r:id="rId26"/>
    <p:sldId id="296" r:id="rId27"/>
    <p:sldId id="322" r:id="rId28"/>
    <p:sldId id="297" r:id="rId29"/>
    <p:sldId id="266" r:id="rId30"/>
    <p:sldId id="298" r:id="rId31"/>
    <p:sldId id="300" r:id="rId32"/>
    <p:sldId id="299" r:id="rId33"/>
    <p:sldId id="301" r:id="rId34"/>
    <p:sldId id="270" r:id="rId35"/>
    <p:sldId id="267" r:id="rId36"/>
    <p:sldId id="277" r:id="rId37"/>
    <p:sldId id="278" r:id="rId38"/>
    <p:sldId id="279" r:id="rId39"/>
    <p:sldId id="280" r:id="rId40"/>
    <p:sldId id="281" r:id="rId41"/>
    <p:sldId id="302" r:id="rId42"/>
    <p:sldId id="282" r:id="rId43"/>
    <p:sldId id="288" r:id="rId44"/>
    <p:sldId id="304" r:id="rId45"/>
    <p:sldId id="303"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22" d="100"/>
          <a:sy n="122" d="100"/>
        </p:scale>
        <p:origin x="-1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68B8374-8FD3-4F3B-8952-74B88F935BA1}" type="datetimeFigureOut">
              <a:rPr lang="tr-TR" smtClean="0"/>
              <a:pPr/>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275085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68B8374-8FD3-4F3B-8952-74B88F935BA1}" type="datetimeFigureOut">
              <a:rPr lang="tr-TR" smtClean="0"/>
              <a:pPr/>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20502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68B8374-8FD3-4F3B-8952-74B88F935BA1}" type="datetimeFigureOut">
              <a:rPr lang="tr-TR" smtClean="0"/>
              <a:pPr/>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142274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68B8374-8FD3-4F3B-8952-74B88F935BA1}" type="datetimeFigureOut">
              <a:rPr lang="tr-TR" smtClean="0"/>
              <a:pPr/>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87535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68B8374-8FD3-4F3B-8952-74B88F935BA1}" type="datetimeFigureOut">
              <a:rPr lang="tr-TR" smtClean="0"/>
              <a:pPr/>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41401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68B8374-8FD3-4F3B-8952-74B88F935BA1}" type="datetimeFigureOut">
              <a:rPr lang="tr-TR" smtClean="0"/>
              <a:pPr/>
              <a:t>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75257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68B8374-8FD3-4F3B-8952-74B88F935BA1}" type="datetimeFigureOut">
              <a:rPr lang="tr-TR" smtClean="0"/>
              <a:pPr/>
              <a:t>5.11.2019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29359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68B8374-8FD3-4F3B-8952-74B88F935BA1}" type="datetimeFigureOut">
              <a:rPr lang="tr-TR" smtClean="0"/>
              <a:pPr/>
              <a:t>5.11.2019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83500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68B8374-8FD3-4F3B-8952-74B88F935BA1}" type="datetimeFigureOut">
              <a:rPr lang="tr-TR" smtClean="0"/>
              <a:pPr/>
              <a:t>5.11.2019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268057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68B8374-8FD3-4F3B-8952-74B88F935BA1}" type="datetimeFigureOut">
              <a:rPr lang="tr-TR" smtClean="0"/>
              <a:pPr/>
              <a:t>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171226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68B8374-8FD3-4F3B-8952-74B88F935BA1}" type="datetimeFigureOut">
              <a:rPr lang="tr-TR" smtClean="0"/>
              <a:pPr/>
              <a:t>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389638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8374-8FD3-4F3B-8952-74B88F935BA1}" type="datetimeFigureOut">
              <a:rPr lang="tr-TR" smtClean="0"/>
              <a:pPr/>
              <a:t>5.11.2019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DC465-7BF3-45B1-BECA-65695DE648E4}" type="slidenum">
              <a:rPr lang="tr-TR" smtClean="0"/>
              <a:pPr/>
              <a:t>‹#›</a:t>
            </a:fld>
            <a:endParaRPr lang="tr-TR"/>
          </a:p>
        </p:txBody>
      </p:sp>
    </p:spTree>
    <p:extLst>
      <p:ext uri="{BB962C8B-B14F-4D97-AF65-F5344CB8AC3E}">
        <p14:creationId xmlns:p14="http://schemas.microsoft.com/office/powerpoint/2010/main" xmlns="" val="228872203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log.milliyet.com.tr/bu-sorularin-cevabini-bilen-cocuklar-daha-guclu/Blog/?BlogNo=51343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88273"/>
            <a:ext cx="9144000" cy="985420"/>
          </a:xfrm>
        </p:spPr>
        <p:txBody>
          <a:bodyPr>
            <a:normAutofit/>
          </a:bodyPr>
          <a:lstStyle/>
          <a:p>
            <a:r>
              <a:rPr lang="tr-TR" dirty="0"/>
              <a:t>“</a:t>
            </a:r>
            <a:r>
              <a:rPr lang="tr-TR" b="1" dirty="0"/>
              <a:t>Teknolojiye sığınma</a:t>
            </a:r>
            <a:r>
              <a:rPr lang="tr-TR" dirty="0"/>
              <a:t>”</a:t>
            </a:r>
          </a:p>
        </p:txBody>
      </p:sp>
      <p:sp>
        <p:nvSpPr>
          <p:cNvPr id="3" name="Alt Başlık 2"/>
          <p:cNvSpPr>
            <a:spLocks noGrp="1"/>
          </p:cNvSpPr>
          <p:nvPr>
            <p:ph type="subTitle" idx="1"/>
          </p:nvPr>
        </p:nvSpPr>
        <p:spPr>
          <a:xfrm>
            <a:off x="1524000" y="3602038"/>
            <a:ext cx="5782322" cy="702352"/>
          </a:xfrm>
        </p:spPr>
        <p:txBody>
          <a:bodyPr>
            <a:normAutofit/>
          </a:bodyPr>
          <a:lstStyle/>
          <a:p>
            <a:r>
              <a:rPr lang="tr-TR" sz="3600" dirty="0" err="1"/>
              <a:t>Prof</a:t>
            </a:r>
            <a:r>
              <a:rPr lang="tr-TR" sz="3600" dirty="0"/>
              <a:t> Dr. Yalçın ÖZDEMİR</a:t>
            </a:r>
          </a:p>
        </p:txBody>
      </p:sp>
      <p:pic>
        <p:nvPicPr>
          <p:cNvPr id="5" name="Resim 4">
            <a:extLst>
              <a:ext uri="{FF2B5EF4-FFF2-40B4-BE49-F238E27FC236}">
                <a16:creationId xmlns:a16="http://schemas.microsoft.com/office/drawing/2014/main" xmlns="" id="{A5367C95-4E16-48AF-A1DE-B37F46AA36D9}"/>
              </a:ext>
            </a:extLst>
          </p:cNvPr>
          <p:cNvPicPr>
            <a:picLocks noChangeAspect="1"/>
          </p:cNvPicPr>
          <p:nvPr/>
        </p:nvPicPr>
        <p:blipFill>
          <a:blip r:embed="rId2"/>
          <a:stretch>
            <a:fillRect/>
          </a:stretch>
        </p:blipFill>
        <p:spPr>
          <a:xfrm flipH="1">
            <a:off x="7306322" y="1473692"/>
            <a:ext cx="4869400" cy="5455889"/>
          </a:xfrm>
          <a:prstGeom prst="rect">
            <a:avLst/>
          </a:prstGeom>
        </p:spPr>
      </p:pic>
    </p:spTree>
    <p:extLst>
      <p:ext uri="{BB962C8B-B14F-4D97-AF65-F5344CB8AC3E}">
        <p14:creationId xmlns:p14="http://schemas.microsoft.com/office/powerpoint/2010/main" xmlns="" val="259906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DBC4A24-DBF5-4FA1-BC18-7D9C0409D41D}"/>
              </a:ext>
            </a:extLst>
          </p:cNvPr>
          <p:cNvSpPr>
            <a:spLocks noGrp="1"/>
          </p:cNvSpPr>
          <p:nvPr>
            <p:ph type="title"/>
          </p:nvPr>
        </p:nvSpPr>
        <p:spPr/>
        <p:txBody>
          <a:bodyPr/>
          <a:lstStyle/>
          <a:p>
            <a:r>
              <a:rPr lang="tr-TR" dirty="0"/>
              <a:t>Araştırmalar ne diyor?</a:t>
            </a:r>
          </a:p>
        </p:txBody>
      </p:sp>
      <p:sp>
        <p:nvSpPr>
          <p:cNvPr id="3" name="İçerik Yer Tutucusu 2">
            <a:extLst>
              <a:ext uri="{FF2B5EF4-FFF2-40B4-BE49-F238E27FC236}">
                <a16:creationId xmlns:a16="http://schemas.microsoft.com/office/drawing/2014/main" xmlns="" id="{68E8107E-3ADE-4D96-AEDC-DABFD8591266}"/>
              </a:ext>
            </a:extLst>
          </p:cNvPr>
          <p:cNvSpPr>
            <a:spLocks noGrp="1"/>
          </p:cNvSpPr>
          <p:nvPr>
            <p:ph idx="1"/>
          </p:nvPr>
        </p:nvSpPr>
        <p:spPr>
          <a:xfrm>
            <a:off x="480291" y="1477818"/>
            <a:ext cx="10873509" cy="5209309"/>
          </a:xfrm>
        </p:spPr>
        <p:txBody>
          <a:bodyPr/>
          <a:lstStyle/>
          <a:p>
            <a:r>
              <a:rPr lang="tr-TR" b="1" dirty="0"/>
              <a:t>Ekran başında günde iki saatten fazla zaman geçirme --&gt; ergenlerde depresif belirtiler</a:t>
            </a:r>
          </a:p>
          <a:p>
            <a:endParaRPr lang="tr-TR" b="1" dirty="0"/>
          </a:p>
          <a:p>
            <a:r>
              <a:rPr lang="tr-TR" b="1" dirty="0"/>
              <a:t>İntihar oranlarında artış var</a:t>
            </a:r>
          </a:p>
          <a:p>
            <a:endParaRPr lang="tr-TR" b="1" dirty="0"/>
          </a:p>
          <a:p>
            <a:r>
              <a:rPr lang="tr-TR" b="1" dirty="0"/>
              <a:t>Günde 7 saatten fazla akıllı telefon kullanan çocukların beyinlerinde fiziksel değişimler meydana geliyor</a:t>
            </a:r>
          </a:p>
          <a:p>
            <a:pPr marL="0" indent="0">
              <a:buNone/>
            </a:pPr>
            <a:r>
              <a:rPr lang="tr-TR" dirty="0"/>
              <a:t/>
            </a:r>
            <a:br>
              <a:rPr lang="tr-TR" dirty="0"/>
            </a:br>
            <a:r>
              <a:rPr lang="tr-TR" dirty="0"/>
              <a:t/>
            </a:r>
            <a:br>
              <a:rPr lang="tr-TR" dirty="0"/>
            </a:br>
            <a:r>
              <a:rPr lang="tr-TR" dirty="0"/>
              <a:t>Bu değişimler arasında, </a:t>
            </a:r>
            <a:r>
              <a:rPr lang="tr-TR" b="1" dirty="0"/>
              <a:t>düşük IQ ile ilişkilendirilen </a:t>
            </a:r>
            <a:r>
              <a:rPr lang="tr-TR" b="1" dirty="0">
                <a:solidFill>
                  <a:srgbClr val="FF0000"/>
                </a:solidFill>
              </a:rPr>
              <a:t>beyin korteksinin incelmesi</a:t>
            </a:r>
            <a:r>
              <a:rPr lang="tr-TR" dirty="0"/>
              <a:t> yer alıyor. </a:t>
            </a:r>
          </a:p>
          <a:p>
            <a:endParaRPr lang="tr-TR" dirty="0"/>
          </a:p>
        </p:txBody>
      </p:sp>
    </p:spTree>
    <p:extLst>
      <p:ext uri="{BB962C8B-B14F-4D97-AF65-F5344CB8AC3E}">
        <p14:creationId xmlns:p14="http://schemas.microsoft.com/office/powerpoint/2010/main" xmlns="" val="930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903471-1D4C-4CC5-AF81-7CAD660A4170}"/>
              </a:ext>
            </a:extLst>
          </p:cNvPr>
          <p:cNvSpPr>
            <a:spLocks noGrp="1"/>
          </p:cNvSpPr>
          <p:nvPr>
            <p:ph type="title"/>
          </p:nvPr>
        </p:nvSpPr>
        <p:spPr/>
        <p:txBody>
          <a:bodyPr/>
          <a:lstStyle/>
          <a:p>
            <a:r>
              <a:rPr lang="tr-TR" dirty="0"/>
              <a:t>Neden kullanılıyor?</a:t>
            </a:r>
          </a:p>
        </p:txBody>
      </p:sp>
      <p:sp>
        <p:nvSpPr>
          <p:cNvPr id="3" name="İçerik Yer Tutucusu 2">
            <a:extLst>
              <a:ext uri="{FF2B5EF4-FFF2-40B4-BE49-F238E27FC236}">
                <a16:creationId xmlns:a16="http://schemas.microsoft.com/office/drawing/2014/main" xmlns="" id="{A68B4405-5C84-4BEB-994B-5B13D40131EC}"/>
              </a:ext>
            </a:extLst>
          </p:cNvPr>
          <p:cNvSpPr>
            <a:spLocks noGrp="1"/>
          </p:cNvSpPr>
          <p:nvPr>
            <p:ph idx="1"/>
          </p:nvPr>
        </p:nvSpPr>
        <p:spPr/>
        <p:txBody>
          <a:bodyPr/>
          <a:lstStyle/>
          <a:p>
            <a:pPr marL="0" indent="0">
              <a:buNone/>
            </a:pPr>
            <a:r>
              <a:rPr lang="tr-TR" dirty="0"/>
              <a:t>Bir neden,</a:t>
            </a:r>
          </a:p>
          <a:p>
            <a:r>
              <a:rPr lang="tr-TR" dirty="0"/>
              <a:t>Depresyon veya kaygı sorunu yaşayan ergenler </a:t>
            </a:r>
          </a:p>
          <a:p>
            <a:endParaRPr lang="tr-TR" dirty="0"/>
          </a:p>
          <a:p>
            <a:r>
              <a:rPr lang="tr-TR" dirty="0"/>
              <a:t>Duygularını kabullenmek, yönetmek ve ilişki geliştirmek yerine </a:t>
            </a:r>
          </a:p>
          <a:p>
            <a:endParaRPr lang="tr-TR" dirty="0"/>
          </a:p>
          <a:p>
            <a:r>
              <a:rPr lang="tr-TR" b="1" dirty="0"/>
              <a:t>Akıllı telefonlarını duygularıyla başa çıkma aracı olarak kullanıyorlar</a:t>
            </a:r>
            <a:endParaRPr lang="tr-TR" dirty="0"/>
          </a:p>
        </p:txBody>
      </p:sp>
    </p:spTree>
    <p:extLst>
      <p:ext uri="{BB962C8B-B14F-4D97-AF65-F5344CB8AC3E}">
        <p14:creationId xmlns:p14="http://schemas.microsoft.com/office/powerpoint/2010/main" xmlns="" val="131389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ANNE BABA ÇATIŞMASI YA DA BİRLİKTE EBEVEYNLİK</a:t>
            </a:r>
          </a:p>
        </p:txBody>
      </p:sp>
      <p:pic>
        <p:nvPicPr>
          <p:cNvPr id="7170" name="Picture 2" descr="TÜRKİYE ANNE BABA ERGEN ÇATIŞMASI ile ilgili görsel sonucu"/>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1193630" y="4482255"/>
            <a:ext cx="2447925" cy="1866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OPARENTİNG ile ilgili görsel sonucu">
            <a:extLst>
              <a:ext uri="{FF2B5EF4-FFF2-40B4-BE49-F238E27FC236}">
                <a16:creationId xmlns:a16="http://schemas.microsoft.com/office/drawing/2014/main" xmlns="" id="{1563CF22-017D-4B9C-86F0-321670FC5182}"/>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1174580" y="1766657"/>
            <a:ext cx="2466975" cy="23909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OPARENTİNG ile ilgili görsel sonucu&quot;">
            <a:extLst>
              <a:ext uri="{FF2B5EF4-FFF2-40B4-BE49-F238E27FC236}">
                <a16:creationId xmlns:a16="http://schemas.microsoft.com/office/drawing/2014/main" xmlns="" id="{C911AD18-2409-4ED6-9904-B80440A7E97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8039" y="1516010"/>
            <a:ext cx="3265919" cy="21872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OPARENTİNG ile ilgili görsel sonucu">
            <a:extLst>
              <a:ext uri="{FF2B5EF4-FFF2-40B4-BE49-F238E27FC236}">
                <a16:creationId xmlns:a16="http://schemas.microsoft.com/office/drawing/2014/main" xmlns="" id="{E8CE59B6-9752-48BD-944C-5A904A6A792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6412" y="4003830"/>
            <a:ext cx="4714042" cy="2489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233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3" y="517237"/>
            <a:ext cx="11776363" cy="1958542"/>
          </a:xfrm>
        </p:spPr>
        <p:txBody>
          <a:bodyPr>
            <a:noAutofit/>
          </a:bodyPr>
          <a:lstStyle/>
          <a:p>
            <a:r>
              <a:rPr lang="tr-TR" sz="3600" b="1" dirty="0"/>
              <a:t/>
            </a:r>
            <a:br>
              <a:rPr lang="tr-TR" sz="3600" b="1" dirty="0"/>
            </a:br>
            <a:r>
              <a:rPr lang="tr-TR" sz="3600" b="1" dirty="0"/>
              <a:t>Çoğu ebeveyn çocuklarının cihazlara bağımlı olmasından korkuyor, </a:t>
            </a:r>
            <a:br>
              <a:rPr lang="tr-TR" sz="3600" b="1" dirty="0"/>
            </a:br>
            <a:r>
              <a:rPr lang="tr-TR" sz="3600" b="1" dirty="0"/>
              <a:t>ancak ergenler de ebeveynleriyle ilgili aynı şeyi düşünüyor.</a:t>
            </a:r>
            <a:br>
              <a:rPr lang="tr-TR" sz="3600" b="1" dirty="0"/>
            </a:b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1731694343"/>
              </p:ext>
            </p:extLst>
          </p:nvPr>
        </p:nvGraphicFramePr>
        <p:xfrm>
          <a:off x="277091" y="2629187"/>
          <a:ext cx="11076709" cy="3383280"/>
        </p:xfrm>
        <a:graphic>
          <a:graphicData uri="http://schemas.openxmlformats.org/drawingml/2006/table">
            <a:tbl>
              <a:tblPr firstRow="1" bandRow="1">
                <a:tableStyleId>{5C22544A-7EE6-4342-B048-85BDC9FD1C3A}</a:tableStyleId>
              </a:tblPr>
              <a:tblGrid>
                <a:gridCol w="7641791">
                  <a:extLst>
                    <a:ext uri="{9D8B030D-6E8A-4147-A177-3AD203B41FA5}">
                      <a16:colId xmlns:a16="http://schemas.microsoft.com/office/drawing/2014/main" xmlns="" val="3115406616"/>
                    </a:ext>
                  </a:extLst>
                </a:gridCol>
                <a:gridCol w="1988598">
                  <a:extLst>
                    <a:ext uri="{9D8B030D-6E8A-4147-A177-3AD203B41FA5}">
                      <a16:colId xmlns:a16="http://schemas.microsoft.com/office/drawing/2014/main" xmlns="" val="398224219"/>
                    </a:ext>
                  </a:extLst>
                </a:gridCol>
                <a:gridCol w="1446320">
                  <a:extLst>
                    <a:ext uri="{9D8B030D-6E8A-4147-A177-3AD203B41FA5}">
                      <a16:colId xmlns:a16="http://schemas.microsoft.com/office/drawing/2014/main" xmlns="" val="3781874442"/>
                    </a:ext>
                  </a:extLst>
                </a:gridCol>
              </a:tblGrid>
              <a:tr h="370840">
                <a:tc>
                  <a:txBody>
                    <a:bodyPr/>
                    <a:lstStyle/>
                    <a:p>
                      <a:r>
                        <a:rPr lang="tr-TR" sz="2400" dirty="0"/>
                        <a:t>Davranışlar</a:t>
                      </a:r>
                    </a:p>
                  </a:txBody>
                  <a:tcPr/>
                </a:tc>
                <a:tc>
                  <a:txBody>
                    <a:bodyPr/>
                    <a:lstStyle/>
                    <a:p>
                      <a:pPr algn="ctr"/>
                      <a:r>
                        <a:rPr lang="tr-TR" sz="2400" dirty="0"/>
                        <a:t>Ebeveynler </a:t>
                      </a:r>
                    </a:p>
                  </a:txBody>
                  <a:tcPr/>
                </a:tc>
                <a:tc>
                  <a:txBody>
                    <a:bodyPr/>
                    <a:lstStyle/>
                    <a:p>
                      <a:pPr algn="ctr"/>
                      <a:r>
                        <a:rPr lang="tr-TR" sz="2400" dirty="0"/>
                        <a:t>Ergenler</a:t>
                      </a:r>
                    </a:p>
                  </a:txBody>
                  <a:tcPr/>
                </a:tc>
                <a:extLst>
                  <a:ext uri="{0D108BD9-81ED-4DB2-BD59-A6C34878D82A}">
                    <a16:rowId xmlns:a16="http://schemas.microsoft.com/office/drawing/2014/main" xmlns="" val="15442405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Uyumadan önceki son beş dakika içinde akıllı telefon veya tablet gibi bir mobil cihaz kullanımı</a:t>
                      </a:r>
                      <a:endParaRPr lang="tr-T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 26</a:t>
                      </a:r>
                    </a:p>
                    <a:p>
                      <a:pPr algn="ctr"/>
                      <a:endParaRPr lang="tr-TR" sz="2400" dirty="0"/>
                    </a:p>
                  </a:txBody>
                  <a:tcPr/>
                </a:tc>
                <a:tc>
                  <a:txBody>
                    <a:bodyPr/>
                    <a:lstStyle/>
                    <a:p>
                      <a:pPr algn="ctr"/>
                      <a:r>
                        <a:rPr lang="tr-TR" sz="2400" dirty="0"/>
                        <a:t>%40</a:t>
                      </a:r>
                    </a:p>
                  </a:txBody>
                  <a:tcPr/>
                </a:tc>
                <a:extLst>
                  <a:ext uri="{0D108BD9-81ED-4DB2-BD59-A6C34878D82A}">
                    <a16:rowId xmlns:a16="http://schemas.microsoft.com/office/drawing/2014/main" xmlns="" val="131230674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a:t>Gece en az bir kere kalkıp cihazını kontrol etme</a:t>
                      </a:r>
                    </a:p>
                    <a:p>
                      <a:endParaRPr lang="tr-TR" sz="2400" dirty="0"/>
                    </a:p>
                  </a:txBody>
                  <a:tcPr/>
                </a:tc>
                <a:tc>
                  <a:txBody>
                    <a:bodyPr/>
                    <a:lstStyle/>
                    <a:p>
                      <a:pPr algn="ctr"/>
                      <a:r>
                        <a:rPr lang="tr-TR" sz="2400" dirty="0"/>
                        <a:t>%26 </a:t>
                      </a:r>
                    </a:p>
                  </a:txBody>
                  <a:tcPr/>
                </a:tc>
                <a:tc>
                  <a:txBody>
                    <a:bodyPr/>
                    <a:lstStyle/>
                    <a:p>
                      <a:pPr algn="ctr"/>
                      <a:r>
                        <a:rPr lang="tr-TR" sz="2400" dirty="0"/>
                        <a:t>%36</a:t>
                      </a:r>
                    </a:p>
                  </a:txBody>
                  <a:tcPr/>
                </a:tc>
                <a:extLst>
                  <a:ext uri="{0D108BD9-81ED-4DB2-BD59-A6C34878D82A}">
                    <a16:rowId xmlns:a16="http://schemas.microsoft.com/office/drawing/2014/main" xmlns="" val="25794924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Uyandıktan sonraki ilk beş dakika içinde cihazları kullanma</a:t>
                      </a:r>
                      <a:endParaRPr lang="tr-T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 23</a:t>
                      </a:r>
                      <a:endParaRPr lang="tr-TR" sz="2400" dirty="0"/>
                    </a:p>
                    <a:p>
                      <a:pPr algn="ctr"/>
                      <a:endParaRPr lang="tr-TR" sz="2400" dirty="0"/>
                    </a:p>
                  </a:txBody>
                  <a:tcPr/>
                </a:tc>
                <a:tc>
                  <a:txBody>
                    <a:bodyPr/>
                    <a:lstStyle/>
                    <a:p>
                      <a:pPr algn="ctr"/>
                      <a:r>
                        <a:rPr lang="tr-TR" sz="2400" dirty="0"/>
                        <a:t>%32</a:t>
                      </a:r>
                    </a:p>
                  </a:txBody>
                  <a:tcPr/>
                </a:tc>
                <a:extLst>
                  <a:ext uri="{0D108BD9-81ED-4DB2-BD59-A6C34878D82A}">
                    <a16:rowId xmlns:a16="http://schemas.microsoft.com/office/drawing/2014/main" xmlns="" val="17870789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t>Telefonla beraber uyuma </a:t>
                      </a:r>
                      <a:endParaRPr lang="tr-TR" sz="2400" dirty="0"/>
                    </a:p>
                  </a:txBody>
                  <a:tcPr/>
                </a:tc>
                <a:tc>
                  <a:txBody>
                    <a:bodyPr/>
                    <a:lstStyle/>
                    <a:p>
                      <a:pPr algn="ctr"/>
                      <a:r>
                        <a:rPr lang="tr-TR" sz="2400" dirty="0"/>
                        <a:t>%29</a:t>
                      </a:r>
                    </a:p>
                  </a:txBody>
                  <a:tcPr/>
                </a:tc>
                <a:tc>
                  <a:txBody>
                    <a:bodyPr/>
                    <a:lstStyle/>
                    <a:p>
                      <a:pPr algn="ctr"/>
                      <a:r>
                        <a:rPr lang="tr-TR" sz="2400" dirty="0"/>
                        <a:t>%12</a:t>
                      </a:r>
                    </a:p>
                  </a:txBody>
                  <a:tcPr/>
                </a:tc>
                <a:extLst>
                  <a:ext uri="{0D108BD9-81ED-4DB2-BD59-A6C34878D82A}">
                    <a16:rowId xmlns:a16="http://schemas.microsoft.com/office/drawing/2014/main" xmlns="" val="3161252699"/>
                  </a:ext>
                </a:extLst>
              </a:tr>
            </a:tbl>
          </a:graphicData>
        </a:graphic>
      </p:graphicFrame>
    </p:spTree>
    <p:extLst>
      <p:ext uri="{BB962C8B-B14F-4D97-AF65-F5344CB8AC3E}">
        <p14:creationId xmlns:p14="http://schemas.microsoft.com/office/powerpoint/2010/main" xmlns="" val="17340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6C489C-8759-43EF-B0D3-4C233CFC7E51}"/>
              </a:ext>
            </a:extLst>
          </p:cNvPr>
          <p:cNvSpPr>
            <a:spLocks noGrp="1"/>
          </p:cNvSpPr>
          <p:nvPr>
            <p:ph type="title"/>
          </p:nvPr>
        </p:nvSpPr>
        <p:spPr>
          <a:xfrm>
            <a:off x="838200" y="365125"/>
            <a:ext cx="10515600" cy="819619"/>
          </a:xfrm>
        </p:spPr>
        <p:txBody>
          <a:bodyPr/>
          <a:lstStyle/>
          <a:p>
            <a:r>
              <a:rPr lang="tr-TR" dirty="0"/>
              <a:t>Tehlikede olanlar kimler?</a:t>
            </a:r>
          </a:p>
        </p:txBody>
      </p:sp>
      <p:sp>
        <p:nvSpPr>
          <p:cNvPr id="3" name="İçerik Yer Tutucusu 2">
            <a:extLst>
              <a:ext uri="{FF2B5EF4-FFF2-40B4-BE49-F238E27FC236}">
                <a16:creationId xmlns:a16="http://schemas.microsoft.com/office/drawing/2014/main" xmlns="" id="{05BED2EC-B189-47CE-B328-D94201F4B48D}"/>
              </a:ext>
            </a:extLst>
          </p:cNvPr>
          <p:cNvSpPr>
            <a:spLocks noGrp="1"/>
          </p:cNvSpPr>
          <p:nvPr>
            <p:ph idx="1"/>
          </p:nvPr>
        </p:nvSpPr>
        <p:spPr>
          <a:xfrm>
            <a:off x="516835" y="1264257"/>
            <a:ext cx="10836965" cy="5375082"/>
          </a:xfrm>
        </p:spPr>
        <p:txBody>
          <a:bodyPr>
            <a:normAutofit fontScale="92500"/>
          </a:bodyPr>
          <a:lstStyle/>
          <a:p>
            <a:r>
              <a:rPr lang="tr-TR" b="1" dirty="0"/>
              <a:t>Son 10 yılda,</a:t>
            </a:r>
          </a:p>
          <a:p>
            <a:r>
              <a:rPr lang="tr-TR" b="1" dirty="0"/>
              <a:t>Kendini telefonuna “bağımlı” hisseden ebeveynlerin oranı yüzde 27’den yüzde 45’e çıkarken, </a:t>
            </a:r>
          </a:p>
          <a:p>
            <a:r>
              <a:rPr lang="tr-TR" b="1" dirty="0"/>
              <a:t>Ergenlerin oranı yüzde 50’den yüzde 39’a düştü.</a:t>
            </a:r>
          </a:p>
          <a:p>
            <a:r>
              <a:rPr lang="tr-TR" dirty="0"/>
              <a:t>Bazı çalışmalara göre de; </a:t>
            </a:r>
          </a:p>
          <a:p>
            <a:r>
              <a:rPr lang="tr-TR" b="1" dirty="0"/>
              <a:t>Günümüzde her 10 ergenden neredeyse 4’ü ebeveyninin mobil cihazına bağımlı olduğunu ya da cihazlarda çok fazla vakit geçirdiğini düşünüyor. </a:t>
            </a:r>
          </a:p>
          <a:p>
            <a:endParaRPr lang="tr-TR" b="1" dirty="0"/>
          </a:p>
          <a:p>
            <a:r>
              <a:rPr lang="tr-TR" b="1" dirty="0"/>
              <a:t>Her 10 ebeveynden 6’sı çocuğunun telefonuna bağımlı olduğundan korkarken, </a:t>
            </a:r>
          </a:p>
          <a:p>
            <a:r>
              <a:rPr lang="tr-TR" b="1" dirty="0"/>
              <a:t>Her 10 ebeveynden 7’si çocuğunun teknolojik cihazlarda çok fazla vakit geçirdiğine inanıyor.</a:t>
            </a:r>
          </a:p>
        </p:txBody>
      </p:sp>
    </p:spTree>
    <p:extLst>
      <p:ext uri="{BB962C8B-B14F-4D97-AF65-F5344CB8AC3E}">
        <p14:creationId xmlns:p14="http://schemas.microsoft.com/office/powerpoint/2010/main" xmlns="" val="369919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B484CF8-6208-4B53-AA74-18C7B36157A4}"/>
              </a:ext>
            </a:extLst>
          </p:cNvPr>
          <p:cNvSpPr>
            <a:spLocks noGrp="1"/>
          </p:cNvSpPr>
          <p:nvPr>
            <p:ph type="title"/>
          </p:nvPr>
        </p:nvSpPr>
        <p:spPr>
          <a:xfrm>
            <a:off x="838200" y="652007"/>
            <a:ext cx="10515600" cy="691763"/>
          </a:xfrm>
        </p:spPr>
        <p:txBody>
          <a:bodyPr>
            <a:normAutofit fontScale="90000"/>
          </a:bodyPr>
          <a:lstStyle/>
          <a:p>
            <a:r>
              <a:rPr lang="tr-TR" dirty="0"/>
              <a:t>İlginç bir sonuç</a:t>
            </a:r>
          </a:p>
        </p:txBody>
      </p:sp>
      <p:sp>
        <p:nvSpPr>
          <p:cNvPr id="3" name="İçerik Yer Tutucusu 2">
            <a:extLst>
              <a:ext uri="{FF2B5EF4-FFF2-40B4-BE49-F238E27FC236}">
                <a16:creationId xmlns:a16="http://schemas.microsoft.com/office/drawing/2014/main" xmlns="" id="{1C8B055E-2D26-4107-9BFD-A800417900EB}"/>
              </a:ext>
            </a:extLst>
          </p:cNvPr>
          <p:cNvSpPr>
            <a:spLocks noGrp="1"/>
          </p:cNvSpPr>
          <p:nvPr>
            <p:ph idx="1"/>
          </p:nvPr>
        </p:nvSpPr>
        <p:spPr>
          <a:xfrm>
            <a:off x="838200" y="1343770"/>
            <a:ext cx="10515600" cy="4833193"/>
          </a:xfrm>
        </p:spPr>
        <p:txBody>
          <a:bodyPr>
            <a:normAutofit/>
          </a:bodyPr>
          <a:lstStyle/>
          <a:p>
            <a:r>
              <a:rPr lang="tr-TR" sz="3600" b="1" dirty="0"/>
              <a:t>Her iki grup için de, karşı tarafın cihaz kullanımına dair yapılan </a:t>
            </a:r>
            <a:r>
              <a:rPr lang="tr-TR" sz="3600" b="1" u="sng" dirty="0">
                <a:solidFill>
                  <a:srgbClr val="FF0000"/>
                </a:solidFill>
              </a:rPr>
              <a:t>günlük tartışmaların </a:t>
            </a:r>
            <a:r>
              <a:rPr lang="tr-TR" sz="3600" b="1" dirty="0"/>
              <a:t>oranı yüzde </a:t>
            </a:r>
            <a:r>
              <a:rPr lang="tr-TR" sz="3600" b="1" u="sng" dirty="0">
                <a:solidFill>
                  <a:srgbClr val="FF0000"/>
                </a:solidFill>
              </a:rPr>
              <a:t>30’lardan yüzde 20’lere düşmüş</a:t>
            </a:r>
          </a:p>
          <a:p>
            <a:endParaRPr lang="tr-TR" sz="3600" b="1" dirty="0"/>
          </a:p>
          <a:p>
            <a:endParaRPr lang="tr-TR" sz="3600" b="1" dirty="0"/>
          </a:p>
        </p:txBody>
      </p:sp>
    </p:spTree>
    <p:extLst>
      <p:ext uri="{BB962C8B-B14F-4D97-AF65-F5344CB8AC3E}">
        <p14:creationId xmlns:p14="http://schemas.microsoft.com/office/powerpoint/2010/main" xmlns="" val="66042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4CA250F-1572-4539-B642-7297BFD4F299}"/>
              </a:ext>
            </a:extLst>
          </p:cNvPr>
          <p:cNvSpPr>
            <a:spLocks noGrp="1"/>
          </p:cNvSpPr>
          <p:nvPr>
            <p:ph type="title"/>
          </p:nvPr>
        </p:nvSpPr>
        <p:spPr>
          <a:xfrm>
            <a:off x="838200" y="365126"/>
            <a:ext cx="10515600" cy="833360"/>
          </a:xfrm>
        </p:spPr>
        <p:txBody>
          <a:bodyPr/>
          <a:lstStyle/>
          <a:p>
            <a:r>
              <a:rPr lang="tr-TR" dirty="0"/>
              <a:t>Bazı sorular</a:t>
            </a:r>
          </a:p>
        </p:txBody>
      </p:sp>
      <p:sp>
        <p:nvSpPr>
          <p:cNvPr id="3" name="İçerik Yer Tutucusu 2">
            <a:extLst>
              <a:ext uri="{FF2B5EF4-FFF2-40B4-BE49-F238E27FC236}">
                <a16:creationId xmlns:a16="http://schemas.microsoft.com/office/drawing/2014/main" xmlns="" id="{BE0D0344-B90C-4220-9746-2DEFDA48C2DB}"/>
              </a:ext>
            </a:extLst>
          </p:cNvPr>
          <p:cNvSpPr>
            <a:spLocks noGrp="1"/>
          </p:cNvSpPr>
          <p:nvPr>
            <p:ph idx="1"/>
          </p:nvPr>
        </p:nvSpPr>
        <p:spPr>
          <a:xfrm>
            <a:off x="838199" y="1500326"/>
            <a:ext cx="10640627" cy="4676637"/>
          </a:xfrm>
        </p:spPr>
        <p:txBody>
          <a:bodyPr>
            <a:normAutofit/>
          </a:bodyPr>
          <a:lstStyle/>
          <a:p>
            <a:r>
              <a:rPr lang="en-US" b="1" dirty="0" err="1"/>
              <a:t>Çocuğu</a:t>
            </a:r>
            <a:r>
              <a:rPr lang="tr-TR" b="1" dirty="0"/>
              <a:t>m</a:t>
            </a:r>
            <a:r>
              <a:rPr lang="en-US" b="1" dirty="0" err="1"/>
              <a:t>uzun</a:t>
            </a:r>
            <a:r>
              <a:rPr lang="en-US" b="1" dirty="0"/>
              <a:t> </a:t>
            </a:r>
            <a:r>
              <a:rPr lang="en-US" b="1" dirty="0" err="1"/>
              <a:t>benimsemesini</a:t>
            </a:r>
            <a:r>
              <a:rPr lang="en-US" b="1" dirty="0"/>
              <a:t> </a:t>
            </a:r>
            <a:r>
              <a:rPr lang="en-US" b="1" dirty="0" err="1"/>
              <a:t>istediği</a:t>
            </a:r>
            <a:r>
              <a:rPr lang="tr-TR" b="1" dirty="0"/>
              <a:t>m</a:t>
            </a:r>
            <a:r>
              <a:rPr lang="en-US" b="1" dirty="0" err="1"/>
              <a:t>iz</a:t>
            </a:r>
            <a:r>
              <a:rPr lang="en-US" b="1" dirty="0"/>
              <a:t> </a:t>
            </a:r>
            <a:r>
              <a:rPr lang="en-US" b="1" dirty="0" err="1"/>
              <a:t>davranışları</a:t>
            </a:r>
            <a:r>
              <a:rPr lang="en-US" b="1" dirty="0"/>
              <a:t> </a:t>
            </a:r>
            <a:r>
              <a:rPr lang="en-US" b="1" dirty="0" err="1"/>
              <a:t>modelliyor</a:t>
            </a:r>
            <a:r>
              <a:rPr lang="en-US" b="1" dirty="0"/>
              <a:t> </a:t>
            </a:r>
            <a:r>
              <a:rPr lang="en-US" b="1" dirty="0" err="1"/>
              <a:t>musunuz</a:t>
            </a:r>
            <a:r>
              <a:rPr lang="en-US" b="1" dirty="0"/>
              <a:t>?</a:t>
            </a:r>
            <a:endParaRPr lang="tr-TR" b="1" dirty="0"/>
          </a:p>
          <a:p>
            <a:endParaRPr lang="en-US" dirty="0"/>
          </a:p>
          <a:p>
            <a:r>
              <a:rPr lang="en-US" b="1" dirty="0" err="1"/>
              <a:t>Çocuğu</a:t>
            </a:r>
            <a:r>
              <a:rPr lang="tr-TR" b="1" dirty="0"/>
              <a:t>m</a:t>
            </a:r>
            <a:r>
              <a:rPr lang="en-US" b="1" dirty="0" err="1"/>
              <a:t>uzla</a:t>
            </a:r>
            <a:r>
              <a:rPr lang="en-US" b="1" dirty="0"/>
              <a:t> </a:t>
            </a:r>
            <a:r>
              <a:rPr lang="en-US" b="1" dirty="0" err="1"/>
              <a:t>bir</a:t>
            </a:r>
            <a:r>
              <a:rPr lang="en-US" b="1" dirty="0"/>
              <a:t> </a:t>
            </a:r>
            <a:r>
              <a:rPr lang="tr-TR" b="1" dirty="0"/>
              <a:t>haftada ne kadar nitelikli zaman </a:t>
            </a:r>
            <a:r>
              <a:rPr lang="en-US" b="1" dirty="0" err="1"/>
              <a:t>geçiriyo</a:t>
            </a:r>
            <a:r>
              <a:rPr lang="tr-TR" b="1" dirty="0" err="1"/>
              <a:t>ruz</a:t>
            </a:r>
            <a:r>
              <a:rPr lang="en-US" b="1" dirty="0"/>
              <a:t>?</a:t>
            </a:r>
            <a:endParaRPr lang="tr-TR" b="1" dirty="0"/>
          </a:p>
          <a:p>
            <a:endParaRPr lang="en-US" dirty="0"/>
          </a:p>
          <a:p>
            <a:r>
              <a:rPr lang="tr-TR" b="1" dirty="0"/>
              <a:t>E</a:t>
            </a:r>
            <a:r>
              <a:rPr lang="en-US" b="1" dirty="0" err="1"/>
              <a:t>lektronik</a:t>
            </a:r>
            <a:r>
              <a:rPr lang="en-US" b="1" dirty="0"/>
              <a:t> </a:t>
            </a:r>
            <a:r>
              <a:rPr lang="tr-TR" b="1" dirty="0"/>
              <a:t>cihazlar </a:t>
            </a:r>
            <a:r>
              <a:rPr lang="en-US" b="1" dirty="0" err="1"/>
              <a:t>olmadan</a:t>
            </a:r>
            <a:r>
              <a:rPr lang="tr-TR" b="1" dirty="0"/>
              <a:t> ç</a:t>
            </a:r>
            <a:r>
              <a:rPr lang="en-US" b="1" dirty="0" err="1"/>
              <a:t>ocuğu</a:t>
            </a:r>
            <a:r>
              <a:rPr lang="tr-TR" b="1" dirty="0"/>
              <a:t>m</a:t>
            </a:r>
            <a:r>
              <a:rPr lang="en-US" b="1" dirty="0" err="1"/>
              <a:t>uzla</a:t>
            </a:r>
            <a:r>
              <a:rPr lang="en-US" b="1" dirty="0"/>
              <a:t> </a:t>
            </a:r>
            <a:r>
              <a:rPr lang="en-US" b="1" dirty="0" err="1"/>
              <a:t>oturup</a:t>
            </a:r>
            <a:r>
              <a:rPr lang="en-US" b="1" dirty="0"/>
              <a:t> </a:t>
            </a:r>
            <a:r>
              <a:rPr lang="tr-TR" b="1" dirty="0"/>
              <a:t>ne sıklıkla sohbet ediyoruz</a:t>
            </a:r>
            <a:r>
              <a:rPr lang="en-US" b="1" dirty="0"/>
              <a:t>?</a:t>
            </a:r>
          </a:p>
          <a:p>
            <a:endParaRPr lang="tr-TR" dirty="0"/>
          </a:p>
          <a:p>
            <a:endParaRPr lang="tr-TR" dirty="0"/>
          </a:p>
        </p:txBody>
      </p:sp>
    </p:spTree>
    <p:extLst>
      <p:ext uri="{BB962C8B-B14F-4D97-AF65-F5344CB8AC3E}">
        <p14:creationId xmlns:p14="http://schemas.microsoft.com/office/powerpoint/2010/main" xmlns="" val="116259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51116"/>
          </a:xfrm>
        </p:spPr>
        <p:txBody>
          <a:bodyPr>
            <a:normAutofit fontScale="90000"/>
          </a:bodyPr>
          <a:lstStyle/>
          <a:p>
            <a:r>
              <a:rPr lang="tr-TR" dirty="0"/>
              <a:t/>
            </a:r>
            <a:br>
              <a:rPr lang="tr-TR" dirty="0"/>
            </a:br>
            <a:r>
              <a:rPr lang="tr-TR" dirty="0"/>
              <a:t>Ebeveynlikten Keyif Alıyor Muyuz?</a:t>
            </a:r>
            <a:br>
              <a:rPr lang="tr-TR" dirty="0"/>
            </a:br>
            <a:endParaRPr lang="tr-TR" dirty="0"/>
          </a:p>
        </p:txBody>
      </p:sp>
      <p:sp>
        <p:nvSpPr>
          <p:cNvPr id="3" name="İçerik Yer Tutucusu 2"/>
          <p:cNvSpPr>
            <a:spLocks noGrp="1"/>
          </p:cNvSpPr>
          <p:nvPr>
            <p:ph idx="1"/>
          </p:nvPr>
        </p:nvSpPr>
        <p:spPr>
          <a:xfrm>
            <a:off x="838200" y="1216242"/>
            <a:ext cx="10515600" cy="4960721"/>
          </a:xfrm>
        </p:spPr>
        <p:txBody>
          <a:bodyPr>
            <a:normAutofit/>
          </a:bodyPr>
          <a:lstStyle/>
          <a:p>
            <a:r>
              <a:rPr lang="tr-TR" dirty="0"/>
              <a:t>Çalışmalar, </a:t>
            </a:r>
          </a:p>
          <a:p>
            <a:r>
              <a:rPr lang="tr-TR" sz="4400" b="1" dirty="0">
                <a:solidFill>
                  <a:srgbClr val="FF0000"/>
                </a:solidFill>
              </a:rPr>
              <a:t>Çocukları evden ayrıldığında ebeveynlerin mutluluk seviyelerinin arttığını </a:t>
            </a:r>
          </a:p>
          <a:p>
            <a:pPr marL="0" indent="0">
              <a:buNone/>
            </a:pPr>
            <a:r>
              <a:rPr lang="tr-TR" dirty="0"/>
              <a:t>gösteriyor.</a:t>
            </a:r>
          </a:p>
          <a:p>
            <a:endParaRPr lang="tr-TR" dirty="0"/>
          </a:p>
        </p:txBody>
      </p:sp>
    </p:spTree>
    <p:extLst>
      <p:ext uri="{BB962C8B-B14F-4D97-AF65-F5344CB8AC3E}">
        <p14:creationId xmlns:p14="http://schemas.microsoft.com/office/powerpoint/2010/main" xmlns="" val="108449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56009"/>
          </a:xfrm>
        </p:spPr>
        <p:txBody>
          <a:bodyPr>
            <a:normAutofit fontScale="90000"/>
          </a:bodyPr>
          <a:lstStyle/>
          <a:p>
            <a:r>
              <a:rPr lang="tr-TR" dirty="0"/>
              <a:t/>
            </a:r>
            <a:br>
              <a:rPr lang="tr-TR" dirty="0"/>
            </a:br>
            <a:r>
              <a:rPr lang="tr-TR" dirty="0"/>
              <a:t>Ebeveynlikten Keyif Alıyor Muyuz?</a:t>
            </a:r>
            <a:br>
              <a:rPr lang="tr-TR" dirty="0"/>
            </a:br>
            <a:endParaRPr lang="tr-TR" dirty="0"/>
          </a:p>
        </p:txBody>
      </p:sp>
      <p:sp>
        <p:nvSpPr>
          <p:cNvPr id="3" name="İçerik Yer Tutucusu 2"/>
          <p:cNvSpPr>
            <a:spLocks noGrp="1"/>
          </p:cNvSpPr>
          <p:nvPr>
            <p:ph idx="1"/>
          </p:nvPr>
        </p:nvSpPr>
        <p:spPr>
          <a:xfrm>
            <a:off x="333955" y="1121134"/>
            <a:ext cx="11019845" cy="5055829"/>
          </a:xfrm>
        </p:spPr>
        <p:txBody>
          <a:bodyPr/>
          <a:lstStyle/>
          <a:p>
            <a:r>
              <a:rPr lang="tr-TR" dirty="0"/>
              <a:t>Herkesin bildiği üzere, </a:t>
            </a:r>
          </a:p>
          <a:p>
            <a:r>
              <a:rPr lang="tr-TR" b="1" dirty="0"/>
              <a:t>Stresli ve mutsuz ebeveynler, aynı şekilde stresli ve mutsuz çocuklar yetiştiriyorlar. </a:t>
            </a:r>
          </a:p>
          <a:p>
            <a:r>
              <a:rPr lang="tr-TR" dirty="0"/>
              <a:t>Araştırmacılar, </a:t>
            </a:r>
          </a:p>
          <a:p>
            <a:r>
              <a:rPr lang="tr-TR" b="1" dirty="0"/>
              <a:t>Mutsuz çocukların sayısının geçtiğimiz on yıla oranla inanılmaz bir artış gösterdiğini belirtiyor. </a:t>
            </a:r>
          </a:p>
          <a:p>
            <a:endParaRPr lang="tr-TR" dirty="0"/>
          </a:p>
          <a:p>
            <a:r>
              <a:rPr lang="tr-TR" dirty="0"/>
              <a:t>Ebeveynlik, </a:t>
            </a:r>
          </a:p>
          <a:p>
            <a:pPr marL="0" indent="0">
              <a:buNone/>
            </a:pPr>
            <a:r>
              <a:rPr lang="tr-TR" dirty="0"/>
              <a:t>zaten son derece bitkin ve mücadele halinde olan yetişkinler için yapılacaklar listesindeki </a:t>
            </a:r>
            <a:r>
              <a:rPr lang="tr-TR" b="1" dirty="0"/>
              <a:t>bir “iş” haline geldi </a:t>
            </a:r>
            <a:r>
              <a:rPr lang="tr-TR" dirty="0"/>
              <a:t>maalesef. </a:t>
            </a:r>
          </a:p>
          <a:p>
            <a:endParaRPr lang="tr-TR" dirty="0"/>
          </a:p>
        </p:txBody>
      </p:sp>
    </p:spTree>
    <p:extLst>
      <p:ext uri="{BB962C8B-B14F-4D97-AF65-F5344CB8AC3E}">
        <p14:creationId xmlns:p14="http://schemas.microsoft.com/office/powerpoint/2010/main" xmlns="" val="269802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758C51-2497-4F1E-8BC6-F8598F79894A}"/>
              </a:ext>
            </a:extLst>
          </p:cNvPr>
          <p:cNvSpPr>
            <a:spLocks noGrp="1"/>
          </p:cNvSpPr>
          <p:nvPr>
            <p:ph type="title"/>
          </p:nvPr>
        </p:nvSpPr>
        <p:spPr>
          <a:xfrm>
            <a:off x="838200" y="365126"/>
            <a:ext cx="10515600" cy="1058158"/>
          </a:xfrm>
        </p:spPr>
        <p:txBody>
          <a:bodyPr>
            <a:normAutofit fontScale="90000"/>
          </a:bodyPr>
          <a:lstStyle/>
          <a:p>
            <a:r>
              <a:rPr lang="tr-TR" dirty="0"/>
              <a:t/>
            </a:r>
            <a:br>
              <a:rPr lang="tr-TR" dirty="0"/>
            </a:br>
            <a:r>
              <a:rPr lang="tr-TR" dirty="0"/>
              <a:t>Ebeveynlikten Keyif Alıyor Muyuz?</a:t>
            </a:r>
            <a:br>
              <a:rPr lang="tr-TR" dirty="0"/>
            </a:br>
            <a:endParaRPr lang="tr-TR" dirty="0"/>
          </a:p>
        </p:txBody>
      </p:sp>
      <p:sp>
        <p:nvSpPr>
          <p:cNvPr id="3" name="İçerik Yer Tutucusu 2">
            <a:extLst>
              <a:ext uri="{FF2B5EF4-FFF2-40B4-BE49-F238E27FC236}">
                <a16:creationId xmlns:a16="http://schemas.microsoft.com/office/drawing/2014/main" xmlns="" id="{CA09747D-B882-478F-81B7-30CA6C720707}"/>
              </a:ext>
            </a:extLst>
          </p:cNvPr>
          <p:cNvSpPr>
            <a:spLocks noGrp="1"/>
          </p:cNvSpPr>
          <p:nvPr>
            <p:ph idx="1"/>
          </p:nvPr>
        </p:nvSpPr>
        <p:spPr>
          <a:xfrm>
            <a:off x="838200" y="1331650"/>
            <a:ext cx="10515600" cy="4845313"/>
          </a:xfrm>
        </p:spPr>
        <p:txBody>
          <a:bodyPr>
            <a:normAutofit fontScale="92500"/>
          </a:bodyPr>
          <a:lstStyle/>
          <a:p>
            <a:r>
              <a:rPr lang="tr-TR" b="1" dirty="0"/>
              <a:t>Bir çocuk sahibi olmak yeni bir insanla ilişki kurmaya çalışmak demek. </a:t>
            </a:r>
          </a:p>
          <a:p>
            <a:endParaRPr lang="tr-TR" b="1" dirty="0"/>
          </a:p>
          <a:p>
            <a:r>
              <a:rPr lang="tr-TR" b="1" dirty="0"/>
              <a:t>Bunu bu şekilde düşünmek, içindeki keyfi bulmamıza yardımcı olacaktır.</a:t>
            </a:r>
            <a:r>
              <a:rPr lang="tr-TR" dirty="0"/>
              <a:t> </a:t>
            </a:r>
          </a:p>
          <a:p>
            <a:pPr marL="0" indent="0">
              <a:buNone/>
            </a:pPr>
            <a:endParaRPr lang="tr-TR" dirty="0"/>
          </a:p>
          <a:p>
            <a:r>
              <a:rPr lang="tr-TR" sz="3600" dirty="0">
                <a:solidFill>
                  <a:srgbClr val="FF0000"/>
                </a:solidFill>
              </a:rPr>
              <a:t>“çocuğu bir iş, bakmakla yükümlü olduğumuz bir insan ya da ‘ilgilenmemiz gereken bir şey’ olarak görmemek gerekir.</a:t>
            </a:r>
          </a:p>
          <a:p>
            <a:endParaRPr lang="tr-TR" dirty="0"/>
          </a:p>
          <a:p>
            <a:r>
              <a:rPr lang="tr-TR" dirty="0"/>
              <a:t> </a:t>
            </a:r>
            <a:r>
              <a:rPr lang="tr-TR" b="1" u="sng" dirty="0">
                <a:solidFill>
                  <a:srgbClr val="FF0000"/>
                </a:solidFill>
              </a:rPr>
              <a:t>“Çocuğunuzu bağ kuracağınız bir insan olarak görün.” </a:t>
            </a:r>
          </a:p>
          <a:p>
            <a:r>
              <a:rPr lang="tr-TR" b="1" u="sng" dirty="0">
                <a:solidFill>
                  <a:srgbClr val="FF0000"/>
                </a:solidFill>
              </a:rPr>
              <a:t>Özellikle ergenleri…</a:t>
            </a:r>
          </a:p>
        </p:txBody>
      </p:sp>
    </p:spTree>
    <p:extLst>
      <p:ext uri="{BB962C8B-B14F-4D97-AF65-F5344CB8AC3E}">
        <p14:creationId xmlns:p14="http://schemas.microsoft.com/office/powerpoint/2010/main" xmlns="" val="236193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Başlarken </a:t>
            </a:r>
          </a:p>
        </p:txBody>
      </p:sp>
      <p:sp>
        <p:nvSpPr>
          <p:cNvPr id="3" name="İçerik Yer Tutucusu 2"/>
          <p:cNvSpPr>
            <a:spLocks noGrp="1"/>
          </p:cNvSpPr>
          <p:nvPr>
            <p:ph idx="1"/>
          </p:nvPr>
        </p:nvSpPr>
        <p:spPr/>
        <p:txBody>
          <a:bodyPr/>
          <a:lstStyle/>
          <a:p>
            <a:r>
              <a:rPr lang="tr-TR" dirty="0"/>
              <a:t>3 Grup İnsanı Değiştirmek Çok Zordur Denir</a:t>
            </a:r>
          </a:p>
          <a:p>
            <a:endParaRPr lang="tr-TR" dirty="0"/>
          </a:p>
          <a:p>
            <a:r>
              <a:rPr lang="tr-TR" dirty="0"/>
              <a:t>Zengin, Ünlü, Makam sahibi</a:t>
            </a:r>
          </a:p>
          <a:p>
            <a:endParaRPr lang="tr-TR" dirty="0"/>
          </a:p>
        </p:txBody>
      </p:sp>
    </p:spTree>
    <p:extLst>
      <p:ext uri="{BB962C8B-B14F-4D97-AF65-F5344CB8AC3E}">
        <p14:creationId xmlns:p14="http://schemas.microsoft.com/office/powerpoint/2010/main" xmlns="" val="112220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10A547-B80C-4E15-ABD5-A9B7BAA4965A}"/>
              </a:ext>
            </a:extLst>
          </p:cNvPr>
          <p:cNvSpPr>
            <a:spLocks noGrp="1"/>
          </p:cNvSpPr>
          <p:nvPr>
            <p:ph type="title"/>
          </p:nvPr>
        </p:nvSpPr>
        <p:spPr>
          <a:xfrm>
            <a:off x="838200" y="365125"/>
            <a:ext cx="10515600" cy="732155"/>
          </a:xfrm>
        </p:spPr>
        <p:txBody>
          <a:bodyPr/>
          <a:lstStyle/>
          <a:p>
            <a:r>
              <a:rPr lang="tr-TR" dirty="0"/>
              <a:t>Ebeveynlikten Keyif Alıyor Muyuz?</a:t>
            </a:r>
          </a:p>
        </p:txBody>
      </p:sp>
      <p:sp>
        <p:nvSpPr>
          <p:cNvPr id="3" name="İçerik Yer Tutucusu 2">
            <a:extLst>
              <a:ext uri="{FF2B5EF4-FFF2-40B4-BE49-F238E27FC236}">
                <a16:creationId xmlns:a16="http://schemas.microsoft.com/office/drawing/2014/main" xmlns="" id="{26FEF5FC-AF0E-4BBA-A52B-97B38A182BFB}"/>
              </a:ext>
            </a:extLst>
          </p:cNvPr>
          <p:cNvSpPr>
            <a:spLocks noGrp="1"/>
          </p:cNvSpPr>
          <p:nvPr>
            <p:ph idx="1"/>
          </p:nvPr>
        </p:nvSpPr>
        <p:spPr>
          <a:xfrm>
            <a:off x="413468" y="1192696"/>
            <a:ext cx="10940332" cy="5406887"/>
          </a:xfrm>
        </p:spPr>
        <p:txBody>
          <a:bodyPr>
            <a:normAutofit/>
          </a:bodyPr>
          <a:lstStyle/>
          <a:p>
            <a:pPr marL="0" indent="0">
              <a:buNone/>
            </a:pPr>
            <a:r>
              <a:rPr lang="tr-TR" dirty="0">
                <a:solidFill>
                  <a:srgbClr val="FF0000"/>
                </a:solidFill>
              </a:rPr>
              <a:t>Çocuğunuzla sahip olduğunuz ilişkinin büyük bir kısmı</a:t>
            </a:r>
          </a:p>
          <a:p>
            <a:r>
              <a:rPr lang="tr-TR" b="1" dirty="0"/>
              <a:t>Bilgisayarın kapanıp kapanmadığını</a:t>
            </a:r>
          </a:p>
          <a:p>
            <a:r>
              <a:rPr lang="tr-TR" b="1" dirty="0"/>
              <a:t>Telefonla oynayıp oynamadığını </a:t>
            </a:r>
          </a:p>
          <a:p>
            <a:r>
              <a:rPr lang="tr-TR" b="1" dirty="0"/>
              <a:t>Ödevlerini yapıp yapmadığını </a:t>
            </a:r>
          </a:p>
          <a:p>
            <a:pPr marL="0" indent="0">
              <a:buNone/>
            </a:pPr>
            <a:r>
              <a:rPr lang="tr-TR" dirty="0"/>
              <a:t>kontrol etmekle geçiyor mu?</a:t>
            </a:r>
          </a:p>
          <a:p>
            <a:pPr marL="0" indent="0">
              <a:buNone/>
            </a:pPr>
            <a:endParaRPr lang="tr-TR" dirty="0"/>
          </a:p>
          <a:p>
            <a:r>
              <a:rPr lang="tr-TR" b="1" dirty="0">
                <a:solidFill>
                  <a:srgbClr val="FF0000"/>
                </a:solidFill>
              </a:rPr>
              <a:t>Odağınızı çocukları ve medyalarını kontrol etmekten çekin. </a:t>
            </a:r>
          </a:p>
          <a:p>
            <a:r>
              <a:rPr lang="tr-TR" b="1" dirty="0">
                <a:solidFill>
                  <a:srgbClr val="FF0000"/>
                </a:solidFill>
              </a:rPr>
              <a:t>İlişki üzerinde çalışmaya dönün</a:t>
            </a:r>
          </a:p>
          <a:p>
            <a:r>
              <a:rPr lang="tr-TR" sz="2000" b="1" dirty="0">
                <a:solidFill>
                  <a:srgbClr val="FF0000"/>
                </a:solidFill>
              </a:rPr>
              <a:t>Akla gelebilecek en kötü ebeveynlik modeli– fiziksel olarak mevcut ve bu yüzden çocuğun özerkliğini kısıtlıyor, ancak duygusal varlığı dengesiz.</a:t>
            </a:r>
          </a:p>
        </p:txBody>
      </p:sp>
    </p:spTree>
    <p:extLst>
      <p:ext uri="{BB962C8B-B14F-4D97-AF65-F5344CB8AC3E}">
        <p14:creationId xmlns:p14="http://schemas.microsoft.com/office/powerpoint/2010/main" xmlns="" val="302899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Birlikte iyi vakit geçirmek</a:t>
            </a:r>
          </a:p>
        </p:txBody>
      </p:sp>
      <p:sp>
        <p:nvSpPr>
          <p:cNvPr id="2" name="İçerik Yer Tutucusu 1"/>
          <p:cNvSpPr>
            <a:spLocks noGrp="1"/>
          </p:cNvSpPr>
          <p:nvPr>
            <p:ph idx="1"/>
          </p:nvPr>
        </p:nvSpPr>
        <p:spPr>
          <a:xfrm>
            <a:off x="1049572" y="1988841"/>
            <a:ext cx="9161228" cy="4137323"/>
          </a:xfrm>
        </p:spPr>
        <p:txBody>
          <a:bodyPr>
            <a:normAutofit/>
          </a:bodyPr>
          <a:lstStyle/>
          <a:p>
            <a:r>
              <a:rPr lang="tr-TR" b="1" dirty="0">
                <a:solidFill>
                  <a:srgbClr val="FF0000"/>
                </a:solidFill>
              </a:rPr>
              <a:t>Çocuğunuzla iletişim mi?</a:t>
            </a:r>
          </a:p>
          <a:p>
            <a:endParaRPr lang="tr-TR" dirty="0"/>
          </a:p>
          <a:p>
            <a:r>
              <a:rPr lang="tr-TR" b="1" dirty="0">
                <a:solidFill>
                  <a:srgbClr val="FF0000"/>
                </a:solidFill>
              </a:rPr>
              <a:t>İlişki mi kuruyorsunuz?</a:t>
            </a:r>
          </a:p>
          <a:p>
            <a:endParaRPr lang="tr-TR" b="1" dirty="0"/>
          </a:p>
          <a:p>
            <a:r>
              <a:rPr lang="tr-TR" b="1" dirty="0"/>
              <a:t>Çocuğunuzun üniversiteye gitmeden önce sizinle geçireceği kaç haftası var</a:t>
            </a:r>
            <a:r>
              <a:rPr lang="tr-TR" dirty="0"/>
              <a:t>. </a:t>
            </a:r>
          </a:p>
          <a:p>
            <a:endParaRPr lang="tr-TR" dirty="0"/>
          </a:p>
        </p:txBody>
      </p:sp>
    </p:spTree>
    <p:extLst>
      <p:ext uri="{BB962C8B-B14F-4D97-AF65-F5344CB8AC3E}">
        <p14:creationId xmlns:p14="http://schemas.microsoft.com/office/powerpoint/2010/main" xmlns="" val="311665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778098"/>
          </a:xfrm>
        </p:spPr>
        <p:txBody>
          <a:bodyPr>
            <a:normAutofit/>
          </a:bodyPr>
          <a:lstStyle/>
          <a:p>
            <a:r>
              <a:rPr lang="tr-TR" dirty="0"/>
              <a:t>Kİ İLETİŞİM KURSANIZ BİLE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007768" y="1124744"/>
            <a:ext cx="4176464"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430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2630087388"/>
              </p:ext>
            </p:extLst>
          </p:nvPr>
        </p:nvGraphicFramePr>
        <p:xfrm>
          <a:off x="3575720" y="923277"/>
          <a:ext cx="4032448" cy="4990116"/>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xmlns="" val="20000"/>
                    </a:ext>
                  </a:extLst>
                </a:gridCol>
              </a:tblGrid>
              <a:tr h="601436">
                <a:tc>
                  <a:txBody>
                    <a:bodyPr/>
                    <a:lstStyle/>
                    <a:p>
                      <a:endParaRPr lang="tr-TR" dirty="0"/>
                    </a:p>
                  </a:txBody>
                  <a:tcPr/>
                </a:tc>
                <a:extLst>
                  <a:ext uri="{0D108BD9-81ED-4DB2-BD59-A6C34878D82A}">
                    <a16:rowId xmlns:a16="http://schemas.microsoft.com/office/drawing/2014/main" xmlns="" val="10000"/>
                  </a:ext>
                </a:extLst>
              </a:tr>
              <a:tr h="732388">
                <a:tc>
                  <a:txBody>
                    <a:bodyPr/>
                    <a:lstStyle/>
                    <a:p>
                      <a:pPr algn="ctr"/>
                      <a:r>
                        <a:rPr lang="tr-TR" sz="2800" dirty="0"/>
                        <a:t>9x5=45</a:t>
                      </a:r>
                    </a:p>
                  </a:txBody>
                  <a:tcPr/>
                </a:tc>
                <a:extLst>
                  <a:ext uri="{0D108BD9-81ED-4DB2-BD59-A6C34878D82A}">
                    <a16:rowId xmlns:a16="http://schemas.microsoft.com/office/drawing/2014/main" xmlns="" val="10001"/>
                  </a:ext>
                </a:extLst>
              </a:tr>
              <a:tr h="732388">
                <a:tc>
                  <a:txBody>
                    <a:bodyPr/>
                    <a:lstStyle/>
                    <a:p>
                      <a:pPr algn="ctr"/>
                      <a:r>
                        <a:rPr lang="tr-TR" sz="2800" dirty="0"/>
                        <a:t>9x2=18</a:t>
                      </a:r>
                    </a:p>
                  </a:txBody>
                  <a:tcPr/>
                </a:tc>
                <a:extLst>
                  <a:ext uri="{0D108BD9-81ED-4DB2-BD59-A6C34878D82A}">
                    <a16:rowId xmlns:a16="http://schemas.microsoft.com/office/drawing/2014/main" xmlns="" val="10002"/>
                  </a:ext>
                </a:extLst>
              </a:tr>
              <a:tr h="601436">
                <a:tc>
                  <a:txBody>
                    <a:bodyPr/>
                    <a:lstStyle/>
                    <a:p>
                      <a:pPr algn="ctr"/>
                      <a:r>
                        <a:rPr lang="tr-TR" sz="2800" dirty="0"/>
                        <a:t>9x3=27</a:t>
                      </a:r>
                    </a:p>
                  </a:txBody>
                  <a:tcPr/>
                </a:tc>
                <a:extLst>
                  <a:ext uri="{0D108BD9-81ED-4DB2-BD59-A6C34878D82A}">
                    <a16:rowId xmlns:a16="http://schemas.microsoft.com/office/drawing/2014/main" xmlns="" val="10003"/>
                  </a:ext>
                </a:extLst>
              </a:tr>
              <a:tr h="601436">
                <a:tc>
                  <a:txBody>
                    <a:bodyPr/>
                    <a:lstStyle/>
                    <a:p>
                      <a:pPr algn="ctr"/>
                      <a:r>
                        <a:rPr lang="tr-TR" sz="2800" dirty="0"/>
                        <a:t>9x4=36</a:t>
                      </a:r>
                    </a:p>
                  </a:txBody>
                  <a:tcPr/>
                </a:tc>
                <a:extLst>
                  <a:ext uri="{0D108BD9-81ED-4DB2-BD59-A6C34878D82A}">
                    <a16:rowId xmlns:a16="http://schemas.microsoft.com/office/drawing/2014/main" xmlns="" val="10004"/>
                  </a:ext>
                </a:extLst>
              </a:tr>
              <a:tr h="304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a:t>9x1=7</a:t>
                      </a:r>
                    </a:p>
                  </a:txBody>
                  <a:tcPr/>
                </a:tc>
                <a:extLst>
                  <a:ext uri="{0D108BD9-81ED-4DB2-BD59-A6C34878D82A}">
                    <a16:rowId xmlns:a16="http://schemas.microsoft.com/office/drawing/2014/main" xmlns="" val="10005"/>
                  </a:ext>
                </a:extLst>
              </a:tr>
              <a:tr h="601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a:t>9x7=63</a:t>
                      </a:r>
                    </a:p>
                  </a:txBody>
                  <a:tcPr/>
                </a:tc>
                <a:extLst>
                  <a:ext uri="{0D108BD9-81ED-4DB2-BD59-A6C34878D82A}">
                    <a16:rowId xmlns:a16="http://schemas.microsoft.com/office/drawing/2014/main" xmlns="" val="10006"/>
                  </a:ext>
                </a:extLst>
              </a:tr>
              <a:tr h="601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a:t>9x6=54</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40349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620688"/>
            <a:ext cx="8229600" cy="792088"/>
          </a:xfrm>
        </p:spPr>
        <p:txBody>
          <a:bodyPr>
            <a:normAutofit/>
          </a:bodyPr>
          <a:lstStyle/>
          <a:p>
            <a:r>
              <a:rPr lang="tr-TR" dirty="0"/>
              <a:t>Bağ kurmak</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00451" y="1585398"/>
            <a:ext cx="4176464" cy="4536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ikdörtgen 2">
            <a:extLst>
              <a:ext uri="{FF2B5EF4-FFF2-40B4-BE49-F238E27FC236}">
                <a16:creationId xmlns:a16="http://schemas.microsoft.com/office/drawing/2014/main" xmlns="" id="{5BFEB49B-6763-48A4-BDD7-EF8694943412}"/>
              </a:ext>
            </a:extLst>
          </p:cNvPr>
          <p:cNvSpPr/>
          <p:nvPr/>
        </p:nvSpPr>
        <p:spPr>
          <a:xfrm>
            <a:off x="5587018" y="2280211"/>
            <a:ext cx="6096000" cy="3046988"/>
          </a:xfrm>
          <a:prstGeom prst="rect">
            <a:avLst/>
          </a:prstGeom>
        </p:spPr>
        <p:txBody>
          <a:bodyPr wrap="square">
            <a:spAutoFit/>
          </a:bodyPr>
          <a:lstStyle/>
          <a:p>
            <a:r>
              <a:rPr lang="tr-TR" sz="4800" dirty="0"/>
              <a:t>Uzaklardaki gezegenleri keşfederken, </a:t>
            </a:r>
          </a:p>
          <a:p>
            <a:r>
              <a:rPr lang="tr-TR" sz="4800" dirty="0"/>
              <a:t>yakınımızdaki kişileri ihmal etmek</a:t>
            </a:r>
          </a:p>
        </p:txBody>
      </p:sp>
    </p:spTree>
    <p:extLst>
      <p:ext uri="{BB962C8B-B14F-4D97-AF65-F5344CB8AC3E}">
        <p14:creationId xmlns:p14="http://schemas.microsoft.com/office/powerpoint/2010/main" xmlns="" val="120500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Bağ kurmak</a:t>
            </a:r>
          </a:p>
        </p:txBody>
      </p:sp>
      <p:sp>
        <p:nvSpPr>
          <p:cNvPr id="3" name="İçerik Yer Tutucusu 2"/>
          <p:cNvSpPr>
            <a:spLocks noGrp="1"/>
          </p:cNvSpPr>
          <p:nvPr>
            <p:ph idx="1"/>
          </p:nvPr>
        </p:nvSpPr>
        <p:spPr/>
        <p:txBody>
          <a:bodyPr/>
          <a:lstStyle/>
          <a:p>
            <a:pPr fontAlgn="t"/>
            <a:r>
              <a:rPr lang="tr-TR" b="1" dirty="0"/>
              <a:t>Birbirimize mi, yoksa cihazlarımıza mı daha çok bağlıyız? </a:t>
            </a:r>
          </a:p>
          <a:p>
            <a:pPr fontAlgn="t"/>
            <a:endParaRPr lang="tr-TR" dirty="0"/>
          </a:p>
          <a:p>
            <a:pPr fontAlgn="t"/>
            <a:r>
              <a:rPr lang="tr-TR" dirty="0"/>
              <a:t>Bir iletişim </a:t>
            </a:r>
            <a:r>
              <a:rPr lang="tr-TR" dirty="0" err="1"/>
              <a:t>tusunamisine</a:t>
            </a:r>
            <a:r>
              <a:rPr lang="tr-TR" dirty="0"/>
              <a:t> yakalanmış durumdayız</a:t>
            </a:r>
          </a:p>
          <a:p>
            <a:pPr fontAlgn="t"/>
            <a:endParaRPr lang="tr-TR" dirty="0"/>
          </a:p>
          <a:p>
            <a:pPr fontAlgn="t"/>
            <a:endParaRPr lang="tr-TR" dirty="0"/>
          </a:p>
          <a:p>
            <a:pPr fontAlgn="t"/>
            <a:r>
              <a:rPr lang="tr-TR" dirty="0"/>
              <a:t>Yepyeni bir işkence yöntemi edindik-- siber zorbalık.</a:t>
            </a:r>
          </a:p>
          <a:p>
            <a:pPr fontAlgn="t"/>
            <a:endParaRPr lang="tr-TR" dirty="0"/>
          </a:p>
          <a:p>
            <a:endParaRPr lang="tr-TR" dirty="0"/>
          </a:p>
        </p:txBody>
      </p:sp>
    </p:spTree>
    <p:extLst>
      <p:ext uri="{BB962C8B-B14F-4D97-AF65-F5344CB8AC3E}">
        <p14:creationId xmlns:p14="http://schemas.microsoft.com/office/powerpoint/2010/main" xmlns="" val="140522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İlgi</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419685" y="1267254"/>
            <a:ext cx="2939163" cy="438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127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601283_170594493098052_1438679464_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62938" y="779331"/>
            <a:ext cx="7776864" cy="561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912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9228" y="116632"/>
            <a:ext cx="9431572" cy="504056"/>
          </a:xfrm>
        </p:spPr>
        <p:txBody>
          <a:bodyPr>
            <a:normAutofit fontScale="90000"/>
          </a:bodyPr>
          <a:lstStyle/>
          <a:p>
            <a:r>
              <a:rPr lang="tr-TR" sz="3100" b="1" u="sng" dirty="0">
                <a:hlinkClick r:id="rId2"/>
              </a:rPr>
              <a:t/>
            </a:r>
            <a:br>
              <a:rPr lang="tr-TR" sz="3100" b="1" u="sng" dirty="0">
                <a:hlinkClick r:id="rId2"/>
              </a:rPr>
            </a:br>
            <a:r>
              <a:rPr lang="tr-TR" sz="3100" b="1" u="sng" dirty="0">
                <a:hlinkClick r:id="rId2"/>
              </a:rPr>
              <a:t/>
            </a:r>
            <a:br>
              <a:rPr lang="tr-TR" sz="3100" b="1" u="sng" dirty="0">
                <a:hlinkClick r:id="rId2"/>
              </a:rPr>
            </a:br>
            <a:r>
              <a:rPr lang="tr-TR" sz="3200" b="1" u="sng" dirty="0">
                <a:solidFill>
                  <a:srgbClr val="FF0000"/>
                </a:solidFill>
                <a:hlinkClick r:id="rId2"/>
              </a:rPr>
              <a:t>Bu soruların Cevabını Bilen Çocuklar Daha </a:t>
            </a:r>
            <a:r>
              <a:rPr lang="tr-TR" sz="3200" b="1" u="sng" dirty="0">
                <a:solidFill>
                  <a:srgbClr val="FF0000"/>
                </a:solidFill>
              </a:rPr>
              <a:t>Sağlıklı</a:t>
            </a:r>
            <a:r>
              <a:rPr lang="tr-TR" sz="3100" b="1" u="sng" dirty="0">
                <a:hlinkClick r:id="rId2"/>
              </a:rPr>
              <a:t/>
            </a:r>
            <a:br>
              <a:rPr lang="tr-TR" sz="3100" b="1" u="sng" dirty="0">
                <a:hlinkClick r:id="rId2"/>
              </a:rPr>
            </a:br>
            <a:r>
              <a:rPr lang="tr-TR" b="1" dirty="0"/>
              <a:t/>
            </a:r>
            <a:br>
              <a:rPr lang="tr-TR" b="1" dirty="0"/>
            </a:br>
            <a:endParaRPr lang="tr-TR" sz="3100"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676913381"/>
              </p:ext>
            </p:extLst>
          </p:nvPr>
        </p:nvGraphicFramePr>
        <p:xfrm>
          <a:off x="521114" y="500044"/>
          <a:ext cx="9947799" cy="6007384"/>
        </p:xfrm>
        <a:graphic>
          <a:graphicData uri="http://schemas.openxmlformats.org/drawingml/2006/table">
            <a:tbl>
              <a:tblPr firstRow="1" bandRow="1">
                <a:tableStyleId>{5C22544A-7EE6-4342-B048-85BDC9FD1C3A}</a:tableStyleId>
              </a:tblPr>
              <a:tblGrid>
                <a:gridCol w="9947799">
                  <a:extLst>
                    <a:ext uri="{9D8B030D-6E8A-4147-A177-3AD203B41FA5}">
                      <a16:colId xmlns:a16="http://schemas.microsoft.com/office/drawing/2014/main" xmlns="" val="20000"/>
                    </a:ext>
                  </a:extLst>
                </a:gridCol>
              </a:tblGrid>
              <a:tr h="357858">
                <a:tc>
                  <a:txBody>
                    <a:bodyPr/>
                    <a:lstStyle/>
                    <a:p>
                      <a:r>
                        <a:rPr lang="tr-TR" dirty="0">
                          <a:solidFill>
                            <a:schemeClr val="tx1"/>
                          </a:solidFill>
                        </a:rPr>
                        <a:t>Annenin babanın nasıl tanıştığını biliyor musun?</a:t>
                      </a:r>
                    </a:p>
                  </a:txBody>
                  <a:tcPr/>
                </a:tc>
                <a:extLst>
                  <a:ext uri="{0D108BD9-81ED-4DB2-BD59-A6C34878D82A}">
                    <a16:rowId xmlns:a16="http://schemas.microsoft.com/office/drawing/2014/main" xmlns="" val="10000"/>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Annenin babanın </a:t>
                      </a:r>
                      <a:r>
                        <a:rPr lang="tr-TR" sz="1800" b="0" i="0" kern="1200" dirty="0">
                          <a:solidFill>
                            <a:schemeClr val="dk1"/>
                          </a:solidFill>
                          <a:effectLst/>
                          <a:latin typeface="+mn-lt"/>
                          <a:ea typeface="+mn-ea"/>
                          <a:cs typeface="+mn-cs"/>
                        </a:rPr>
                        <a:t>nerede evlendiğini biliyor musun?</a:t>
                      </a:r>
                      <a:endParaRPr lang="tr-TR" dirty="0"/>
                    </a:p>
                  </a:txBody>
                  <a:tcPr/>
                </a:tc>
                <a:extLst>
                  <a:ext uri="{0D108BD9-81ED-4DB2-BD59-A6C34878D82A}">
                    <a16:rowId xmlns:a16="http://schemas.microsoft.com/office/drawing/2014/main" xmlns="" val="10001"/>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Annenin nerede büyüdüğünü biliyor musun?</a:t>
                      </a:r>
                    </a:p>
                  </a:txBody>
                  <a:tcPr/>
                </a:tc>
                <a:extLst>
                  <a:ext uri="{0D108BD9-81ED-4DB2-BD59-A6C34878D82A}">
                    <a16:rowId xmlns:a16="http://schemas.microsoft.com/office/drawing/2014/main" xmlns="" val="10002"/>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Babanın nerede büyüdüğünü biliyor musun?</a:t>
                      </a:r>
                    </a:p>
                  </a:txBody>
                  <a:tcPr/>
                </a:tc>
                <a:extLst>
                  <a:ext uri="{0D108BD9-81ED-4DB2-BD59-A6C34878D82A}">
                    <a16:rowId xmlns:a16="http://schemas.microsoft.com/office/drawing/2014/main" xmlns="" val="10003"/>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Dedelerinin/Ninelerinin nerede büyüdüğünü biliyor musun?</a:t>
                      </a:r>
                    </a:p>
                  </a:txBody>
                  <a:tcPr/>
                </a:tc>
                <a:extLst>
                  <a:ext uri="{0D108BD9-81ED-4DB2-BD59-A6C34878D82A}">
                    <a16:rowId xmlns:a16="http://schemas.microsoft.com/office/drawing/2014/main" xmlns="" val="10004"/>
                  </a:ext>
                </a:extLst>
              </a:tr>
              <a:tr h="357858">
                <a:tc>
                  <a:txBody>
                    <a:bodyPr/>
                    <a:lstStyle/>
                    <a:p>
                      <a:r>
                        <a:rPr lang="tr-TR" sz="1800" b="0" i="0" kern="1200" dirty="0">
                          <a:solidFill>
                            <a:schemeClr val="dk1"/>
                          </a:solidFill>
                          <a:effectLst/>
                          <a:latin typeface="+mn-lt"/>
                          <a:ea typeface="+mn-ea"/>
                          <a:cs typeface="+mn-cs"/>
                        </a:rPr>
                        <a:t>Sen doğduğun zamanlarda ailenin durumunun nasıl olduğunu biliyor musun?</a:t>
                      </a:r>
                      <a:endParaRPr lang="tr-TR" dirty="0"/>
                    </a:p>
                  </a:txBody>
                  <a:tcPr/>
                </a:tc>
                <a:extLst>
                  <a:ext uri="{0D108BD9-81ED-4DB2-BD59-A6C34878D82A}">
                    <a16:rowId xmlns:a16="http://schemas.microsoft.com/office/drawing/2014/main" xmlns="" val="10005"/>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Adının kaynağını biliyor musun?</a:t>
                      </a:r>
                    </a:p>
                  </a:txBody>
                  <a:tcPr/>
                </a:tc>
                <a:extLst>
                  <a:ext uri="{0D108BD9-81ED-4DB2-BD59-A6C34878D82A}">
                    <a16:rowId xmlns:a16="http://schemas.microsoft.com/office/drawing/2014/main" xmlns="" val="10006"/>
                  </a:ext>
                </a:extLst>
              </a:tr>
              <a:tr h="357858">
                <a:tc>
                  <a:txBody>
                    <a:bodyPr/>
                    <a:lstStyle/>
                    <a:p>
                      <a:r>
                        <a:rPr lang="tr-TR" dirty="0"/>
                        <a:t>Ailenizde kime en çok benzediğini biliyor musun?</a:t>
                      </a:r>
                    </a:p>
                  </a:txBody>
                  <a:tcPr/>
                </a:tc>
                <a:extLst>
                  <a:ext uri="{0D108BD9-81ED-4DB2-BD59-A6C34878D82A}">
                    <a16:rowId xmlns:a16="http://schemas.microsoft.com/office/drawing/2014/main" xmlns="" val="10007"/>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Ailenin içinde en çok kimin gibi davrandığını biliyor musun?</a:t>
                      </a:r>
                    </a:p>
                  </a:txBody>
                  <a:tcPr/>
                </a:tc>
                <a:extLst>
                  <a:ext uri="{0D108BD9-81ED-4DB2-BD59-A6C34878D82A}">
                    <a16:rowId xmlns:a16="http://schemas.microsoft.com/office/drawing/2014/main" xmlns="" val="10008"/>
                  </a:ext>
                </a:extLst>
              </a:tr>
              <a:tr h="626252">
                <a:tc>
                  <a:txBody>
                    <a:bodyPr/>
                    <a:lstStyle/>
                    <a:p>
                      <a:r>
                        <a:rPr lang="tr-TR" dirty="0"/>
                        <a:t>Annen babanın daha gençken yaşadığı hastalıklardan ve yaralanmalardan bazılarını biliyor musun?</a:t>
                      </a:r>
                    </a:p>
                  </a:txBody>
                  <a:tcPr/>
                </a:tc>
                <a:extLst>
                  <a:ext uri="{0D108BD9-81ED-4DB2-BD59-A6C34878D82A}">
                    <a16:rowId xmlns:a16="http://schemas.microsoft.com/office/drawing/2014/main" xmlns="" val="10009"/>
                  </a:ext>
                </a:extLst>
              </a:tr>
              <a:tr h="626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Annen babanın iyi ya da kötü deneyimlerinden öğrendiği derslerden bazılarını biliyor musun?</a:t>
                      </a:r>
                    </a:p>
                  </a:txBody>
                  <a:tcPr/>
                </a:tc>
                <a:extLst>
                  <a:ext uri="{0D108BD9-81ED-4DB2-BD59-A6C34878D82A}">
                    <a16:rowId xmlns:a16="http://schemas.microsoft.com/office/drawing/2014/main" xmlns="" val="10010"/>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Okuldayken annenin veya babanın başından geçen bazı şeyleri biliyor musun?</a:t>
                      </a:r>
                    </a:p>
                  </a:txBody>
                  <a:tcPr/>
                </a:tc>
                <a:extLst>
                  <a:ext uri="{0D108BD9-81ED-4DB2-BD59-A6C34878D82A}">
                    <a16:rowId xmlns:a16="http://schemas.microsoft.com/office/drawing/2014/main" xmlns="" val="10011"/>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Anne babanın  gençken aldığı bazı ödüller biliyor musun?</a:t>
                      </a:r>
                    </a:p>
                  </a:txBody>
                  <a:tcPr/>
                </a:tc>
                <a:extLst>
                  <a:ext uri="{0D108BD9-81ED-4DB2-BD59-A6C34878D82A}">
                    <a16:rowId xmlns:a16="http://schemas.microsoft.com/office/drawing/2014/main" xmlns="" val="10012"/>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Annenin gittiği okulların adlarını biliyor musunuz?</a:t>
                      </a:r>
                    </a:p>
                  </a:txBody>
                  <a:tcPr/>
                </a:tc>
                <a:extLst>
                  <a:ext uri="{0D108BD9-81ED-4DB2-BD59-A6C34878D82A}">
                    <a16:rowId xmlns:a16="http://schemas.microsoft.com/office/drawing/2014/main" xmlns="" val="10013"/>
                  </a:ext>
                </a:extLst>
              </a:tr>
              <a:tr h="357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Babanın gittiği okulların adlarını biliyor musun?</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314870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035ECE-880C-408B-8177-E3CB1E4A3700}"/>
              </a:ext>
            </a:extLst>
          </p:cNvPr>
          <p:cNvSpPr>
            <a:spLocks noGrp="1"/>
          </p:cNvSpPr>
          <p:nvPr>
            <p:ph type="title"/>
          </p:nvPr>
        </p:nvSpPr>
        <p:spPr>
          <a:xfrm>
            <a:off x="838200" y="365126"/>
            <a:ext cx="10515600" cy="740106"/>
          </a:xfrm>
        </p:spPr>
        <p:txBody>
          <a:bodyPr/>
          <a:lstStyle/>
          <a:p>
            <a:r>
              <a:rPr lang="tr-TR" dirty="0"/>
              <a:t>Ergenlik zor bir dönem mi?</a:t>
            </a:r>
          </a:p>
        </p:txBody>
      </p:sp>
      <p:sp>
        <p:nvSpPr>
          <p:cNvPr id="3" name="İçerik Yer Tutucusu 2">
            <a:extLst>
              <a:ext uri="{FF2B5EF4-FFF2-40B4-BE49-F238E27FC236}">
                <a16:creationId xmlns:a16="http://schemas.microsoft.com/office/drawing/2014/main" xmlns="" id="{205D7BFE-3754-41D4-8F0C-F59D12FED385}"/>
              </a:ext>
            </a:extLst>
          </p:cNvPr>
          <p:cNvSpPr>
            <a:spLocks noGrp="1"/>
          </p:cNvSpPr>
          <p:nvPr>
            <p:ph idx="1"/>
          </p:nvPr>
        </p:nvSpPr>
        <p:spPr>
          <a:xfrm>
            <a:off x="206734" y="1105232"/>
            <a:ext cx="11147066" cy="5071731"/>
          </a:xfrm>
        </p:spPr>
        <p:txBody>
          <a:bodyPr>
            <a:normAutofit fontScale="92500" lnSpcReduction="20000"/>
          </a:bodyPr>
          <a:lstStyle/>
          <a:p>
            <a:r>
              <a:rPr lang="tr-TR" b="1" dirty="0"/>
              <a:t>Ergenler her ne kadar kötü bir şöhrete sahip olsalar da, ebeveynliğin en önemli dönemlerinden birini oluşturuyorlar. </a:t>
            </a:r>
          </a:p>
          <a:p>
            <a:endParaRPr lang="tr-TR" dirty="0"/>
          </a:p>
          <a:p>
            <a:r>
              <a:rPr lang="tr-TR" dirty="0"/>
              <a:t>Siz buna açık olduğunuz sürece, bir ergene ebeveynlik yapmak çok eğlenceli aslında. </a:t>
            </a:r>
          </a:p>
          <a:p>
            <a:r>
              <a:rPr lang="tr-TR" dirty="0"/>
              <a:t>Mizah anlayışları </a:t>
            </a:r>
          </a:p>
          <a:p>
            <a:r>
              <a:rPr lang="tr-TR" dirty="0"/>
              <a:t>Dürüstlükleri </a:t>
            </a:r>
          </a:p>
          <a:p>
            <a:r>
              <a:rPr lang="tr-TR" dirty="0"/>
              <a:t>Yerinde yaptıkları alaycılık </a:t>
            </a:r>
          </a:p>
          <a:p>
            <a:r>
              <a:rPr lang="tr-TR" dirty="0"/>
              <a:t>Bakış açıları</a:t>
            </a:r>
          </a:p>
          <a:p>
            <a:pPr marL="0" indent="0">
              <a:buNone/>
            </a:pPr>
            <a:endParaRPr lang="tr-TR" dirty="0"/>
          </a:p>
          <a:p>
            <a:r>
              <a:rPr lang="tr-TR" b="1" dirty="0"/>
              <a:t>“Ergenler, onları yargılamadığınız ve saygısızca davranmadığınız sürece gerçekten çok ilgi çekici insanlar.”  </a:t>
            </a:r>
          </a:p>
          <a:p>
            <a:pPr marL="0" indent="0">
              <a:buNone/>
            </a:pPr>
            <a:r>
              <a:rPr lang="tr-TR" dirty="0"/>
              <a:t> </a:t>
            </a:r>
          </a:p>
        </p:txBody>
      </p:sp>
    </p:spTree>
    <p:extLst>
      <p:ext uri="{BB962C8B-B14F-4D97-AF65-F5344CB8AC3E}">
        <p14:creationId xmlns:p14="http://schemas.microsoft.com/office/powerpoint/2010/main" xmlns="" val="90670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Başlarken </a:t>
            </a:r>
          </a:p>
        </p:txBody>
      </p:sp>
      <p:sp>
        <p:nvSpPr>
          <p:cNvPr id="3" name="İçerik Yer Tutucusu 2"/>
          <p:cNvSpPr>
            <a:spLocks noGrp="1"/>
          </p:cNvSpPr>
          <p:nvPr>
            <p:ph idx="1"/>
          </p:nvPr>
        </p:nvSpPr>
        <p:spPr/>
        <p:txBody>
          <a:bodyPr/>
          <a:lstStyle/>
          <a:p>
            <a:r>
              <a:rPr lang="tr-TR" dirty="0"/>
              <a:t>Ev eşyalarımızı</a:t>
            </a:r>
          </a:p>
          <a:p>
            <a:r>
              <a:rPr lang="tr-TR" dirty="0"/>
              <a:t>Arabamızı</a:t>
            </a:r>
          </a:p>
          <a:p>
            <a:r>
              <a:rPr lang="tr-TR" dirty="0"/>
              <a:t>Değiştirmeyi ara sıra düşünüyoruz.</a:t>
            </a:r>
          </a:p>
          <a:p>
            <a:endParaRPr lang="tr-TR" dirty="0"/>
          </a:p>
          <a:p>
            <a:r>
              <a:rPr lang="tr-TR" dirty="0"/>
              <a:t>Kendimizi değiştirme motivasyonumuz ne durumda?</a:t>
            </a:r>
          </a:p>
          <a:p>
            <a:endParaRPr lang="tr-TR" dirty="0"/>
          </a:p>
        </p:txBody>
      </p:sp>
    </p:spTree>
    <p:extLst>
      <p:ext uri="{BB962C8B-B14F-4D97-AF65-F5344CB8AC3E}">
        <p14:creationId xmlns:p14="http://schemas.microsoft.com/office/powerpoint/2010/main" xmlns="" val="4294428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F012E23-F020-4179-A800-EA9CFCA448E4}"/>
              </a:ext>
            </a:extLst>
          </p:cNvPr>
          <p:cNvSpPr>
            <a:spLocks noGrp="1"/>
          </p:cNvSpPr>
          <p:nvPr>
            <p:ph type="title"/>
          </p:nvPr>
        </p:nvSpPr>
        <p:spPr>
          <a:xfrm>
            <a:off x="604299" y="365125"/>
            <a:ext cx="10749501" cy="636739"/>
          </a:xfrm>
        </p:spPr>
        <p:txBody>
          <a:bodyPr>
            <a:normAutofit fontScale="90000"/>
          </a:bodyPr>
          <a:lstStyle/>
          <a:p>
            <a:r>
              <a:rPr lang="tr-TR" b="1" dirty="0"/>
              <a:t/>
            </a:r>
            <a:br>
              <a:rPr lang="tr-TR" b="1" dirty="0"/>
            </a:br>
            <a:r>
              <a:rPr lang="tr-TR" b="1" dirty="0"/>
              <a:t>Bir Deney</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C24AA2CD-4AB9-469D-B042-276EA6CE34F6}"/>
              </a:ext>
            </a:extLst>
          </p:cNvPr>
          <p:cNvSpPr>
            <a:spLocks noGrp="1"/>
          </p:cNvSpPr>
          <p:nvPr>
            <p:ph idx="1"/>
          </p:nvPr>
        </p:nvSpPr>
        <p:spPr>
          <a:xfrm>
            <a:off x="397565" y="1001864"/>
            <a:ext cx="10956235" cy="5175099"/>
          </a:xfrm>
        </p:spPr>
        <p:txBody>
          <a:bodyPr>
            <a:normAutofit/>
          </a:bodyPr>
          <a:lstStyle/>
          <a:p>
            <a:r>
              <a:rPr lang="tr-TR" dirty="0"/>
              <a:t>Deney düzeneği, farenin düğmeye basmasıyla birlikte beynindeki haz bölgesine elektrik sinyali gönderilmesi üzerine kuruludur. </a:t>
            </a:r>
          </a:p>
          <a:p>
            <a:r>
              <a:rPr lang="tr-TR" dirty="0"/>
              <a:t>Deney düzeneğiyle kendi beynindeki haz bölgesini uyarmak, farenin öylesine hoşuna gider ki minik farecik soluksuz kalıp ölünceye dek düğmeye basmaya devam eder</a:t>
            </a:r>
          </a:p>
          <a:p>
            <a:pPr marL="0" indent="0">
              <a:buNone/>
            </a:pPr>
            <a:endParaRPr lang="tr-TR" dirty="0"/>
          </a:p>
          <a:p>
            <a:r>
              <a:rPr lang="tr-TR" sz="3200" dirty="0">
                <a:solidFill>
                  <a:srgbClr val="FF0000"/>
                </a:solidFill>
              </a:rPr>
              <a:t>Sorunsuz bir </a:t>
            </a:r>
            <a:r>
              <a:rPr lang="tr-TR" sz="3200" dirty="0" err="1">
                <a:solidFill>
                  <a:srgbClr val="FF0000"/>
                </a:solidFill>
              </a:rPr>
              <a:t>prefrontal</a:t>
            </a:r>
            <a:r>
              <a:rPr lang="tr-TR" sz="3200" dirty="0">
                <a:solidFill>
                  <a:srgbClr val="FF0000"/>
                </a:solidFill>
              </a:rPr>
              <a:t> kortekse sahip olan bir insanı aynı deney düzeneğinin içine bıraktığımızı hayal etmeye ne dersiniz? </a:t>
            </a:r>
          </a:p>
          <a:p>
            <a:endParaRPr lang="tr-TR" dirty="0"/>
          </a:p>
          <a:p>
            <a:endParaRPr lang="tr-TR" dirty="0"/>
          </a:p>
        </p:txBody>
      </p:sp>
    </p:spTree>
    <p:extLst>
      <p:ext uri="{BB962C8B-B14F-4D97-AF65-F5344CB8AC3E}">
        <p14:creationId xmlns:p14="http://schemas.microsoft.com/office/powerpoint/2010/main" xmlns="" val="172773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84447"/>
          </a:xfrm>
        </p:spPr>
        <p:txBody>
          <a:bodyPr>
            <a:normAutofit fontScale="90000"/>
          </a:bodyPr>
          <a:lstStyle/>
          <a:p>
            <a:r>
              <a:rPr lang="tr-TR" dirty="0"/>
              <a:t>Beyinle ilgili durum nedir?</a:t>
            </a:r>
          </a:p>
        </p:txBody>
      </p:sp>
      <p:sp>
        <p:nvSpPr>
          <p:cNvPr id="3" name="İçerik Yer Tutucusu 2"/>
          <p:cNvSpPr>
            <a:spLocks noGrp="1"/>
          </p:cNvSpPr>
          <p:nvPr>
            <p:ph idx="1"/>
          </p:nvPr>
        </p:nvSpPr>
        <p:spPr>
          <a:xfrm>
            <a:off x="445273" y="970060"/>
            <a:ext cx="10908527" cy="5206904"/>
          </a:xfrm>
        </p:spPr>
        <p:txBody>
          <a:bodyPr>
            <a:normAutofit fontScale="92500" lnSpcReduction="10000"/>
          </a:bodyPr>
          <a:lstStyle/>
          <a:p>
            <a:r>
              <a:rPr lang="tr-TR" dirty="0"/>
              <a:t>Evet, düğmeye basacaktır, hazzı tadacaktır fakat bir süre sonra (</a:t>
            </a:r>
            <a:r>
              <a:rPr lang="tr-TR" dirty="0" err="1"/>
              <a:t>prefrontal</a:t>
            </a:r>
            <a:r>
              <a:rPr lang="tr-TR" dirty="0"/>
              <a:t> korteksin devreye girmesiyle) bu durum üzerine şöyle düşünmeye başlayacaktır. </a:t>
            </a:r>
          </a:p>
          <a:p>
            <a:r>
              <a:rPr lang="tr-TR" i="1" dirty="0"/>
              <a:t>“Ben ne yapıyorum? </a:t>
            </a:r>
          </a:p>
          <a:p>
            <a:r>
              <a:rPr lang="tr-TR" i="1" dirty="0"/>
              <a:t>Neden bunu sürdürüyorum? </a:t>
            </a:r>
          </a:p>
          <a:p>
            <a:r>
              <a:rPr lang="tr-TR" i="1" dirty="0"/>
              <a:t>Tamam, bundan keyif duyuyorum ama bunun sonu ne? </a:t>
            </a:r>
          </a:p>
          <a:p>
            <a:r>
              <a:rPr lang="tr-TR" i="1" dirty="0"/>
              <a:t>Nereye kadar basmaya devam edeceğim? </a:t>
            </a:r>
          </a:p>
          <a:p>
            <a:r>
              <a:rPr lang="tr-TR" i="1" dirty="0"/>
              <a:t>Benim bir hayatım var. </a:t>
            </a:r>
          </a:p>
          <a:p>
            <a:r>
              <a:rPr lang="tr-TR" i="1" dirty="0"/>
              <a:t>Bağlantıda olduğum insanlar var. </a:t>
            </a:r>
          </a:p>
          <a:p>
            <a:r>
              <a:rPr lang="tr-TR" i="1" dirty="0"/>
              <a:t>Hayatta gerçekleştirmek istediğim bundan daha önemli meseleler var.” </a:t>
            </a:r>
          </a:p>
          <a:p>
            <a:r>
              <a:rPr lang="tr-TR" dirty="0"/>
              <a:t>Bu düşünceler eşliğinde bir sorgulama içerisine giren bu kişinin bir süre sonra düğmeye basmayı bırakabileceğini </a:t>
            </a:r>
            <a:r>
              <a:rPr lang="tr-TR" dirty="0">
                <a:solidFill>
                  <a:srgbClr val="FF0000"/>
                </a:solidFill>
              </a:rPr>
              <a:t>umut edebiliriz</a:t>
            </a:r>
            <a:r>
              <a:rPr lang="tr-TR" dirty="0"/>
              <a:t>. </a:t>
            </a:r>
          </a:p>
          <a:p>
            <a:endParaRPr lang="tr-TR" dirty="0"/>
          </a:p>
        </p:txBody>
      </p:sp>
    </p:spTree>
    <p:extLst>
      <p:ext uri="{BB962C8B-B14F-4D97-AF65-F5344CB8AC3E}">
        <p14:creationId xmlns:p14="http://schemas.microsoft.com/office/powerpoint/2010/main" xmlns="" val="4101005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1CE4CB-744E-4AC0-9BF7-743F3EA6C39A}"/>
              </a:ext>
            </a:extLst>
          </p:cNvPr>
          <p:cNvSpPr>
            <a:spLocks noGrp="1"/>
          </p:cNvSpPr>
          <p:nvPr>
            <p:ph type="title"/>
          </p:nvPr>
        </p:nvSpPr>
        <p:spPr>
          <a:xfrm>
            <a:off x="620202" y="365126"/>
            <a:ext cx="10733598" cy="676496"/>
          </a:xfrm>
        </p:spPr>
        <p:txBody>
          <a:bodyPr>
            <a:normAutofit fontScale="90000"/>
          </a:bodyPr>
          <a:lstStyle/>
          <a:p>
            <a:r>
              <a:rPr lang="tr-TR" dirty="0"/>
              <a:t>Beyinle ilgili durum ne?</a:t>
            </a:r>
          </a:p>
        </p:txBody>
      </p:sp>
      <p:sp>
        <p:nvSpPr>
          <p:cNvPr id="3" name="İçerik Yer Tutucusu 2">
            <a:extLst>
              <a:ext uri="{FF2B5EF4-FFF2-40B4-BE49-F238E27FC236}">
                <a16:creationId xmlns:a16="http://schemas.microsoft.com/office/drawing/2014/main" xmlns="" id="{4682BAE3-64E6-49DF-88CE-DA92F24DEE7B}"/>
              </a:ext>
            </a:extLst>
          </p:cNvPr>
          <p:cNvSpPr>
            <a:spLocks noGrp="1"/>
          </p:cNvSpPr>
          <p:nvPr>
            <p:ph idx="1"/>
          </p:nvPr>
        </p:nvSpPr>
        <p:spPr>
          <a:xfrm>
            <a:off x="310101" y="1041622"/>
            <a:ext cx="11043699" cy="5135341"/>
          </a:xfrm>
        </p:spPr>
        <p:txBody>
          <a:bodyPr>
            <a:normAutofit lnSpcReduction="10000"/>
          </a:bodyPr>
          <a:lstStyle/>
          <a:p>
            <a:r>
              <a:rPr lang="tr-TR" b="1" dirty="0"/>
              <a:t>Kültürlenme yoluyla evreni, doğayı ve insana dair temel dinamikleri anlamaya dönük, </a:t>
            </a:r>
            <a:r>
              <a:rPr lang="tr-TR" b="1" dirty="0" err="1"/>
              <a:t>prefrontal</a:t>
            </a:r>
            <a:r>
              <a:rPr lang="tr-TR" b="1" dirty="0"/>
              <a:t> korteksteki </a:t>
            </a:r>
            <a:r>
              <a:rPr lang="tr-TR" b="1" dirty="0" err="1"/>
              <a:t>nöronal</a:t>
            </a:r>
            <a:r>
              <a:rPr lang="tr-TR" b="1" dirty="0"/>
              <a:t> ağ yapılanmasını geliştirecek bütünlüklü bir eğitim modeli gerekli.</a:t>
            </a:r>
            <a:endParaRPr lang="tr-TR" dirty="0"/>
          </a:p>
          <a:p>
            <a:endParaRPr lang="tr-TR" dirty="0"/>
          </a:p>
          <a:p>
            <a:pPr marL="0" indent="0">
              <a:buNone/>
            </a:pPr>
            <a:r>
              <a:rPr lang="tr-TR" dirty="0"/>
              <a:t>Bu eğitim modelinin içerisinde </a:t>
            </a:r>
          </a:p>
          <a:p>
            <a:r>
              <a:rPr lang="tr-TR" dirty="0"/>
              <a:t>Kitap okumak, </a:t>
            </a:r>
          </a:p>
          <a:p>
            <a:r>
              <a:rPr lang="tr-TR" dirty="0"/>
              <a:t>Yazı yazmak, </a:t>
            </a:r>
          </a:p>
          <a:p>
            <a:r>
              <a:rPr lang="tr-TR" dirty="0"/>
              <a:t>Müzik dinlemek, </a:t>
            </a:r>
          </a:p>
          <a:p>
            <a:r>
              <a:rPr lang="tr-TR" dirty="0"/>
              <a:t>Çeşitli hobiler edinmek ve </a:t>
            </a:r>
          </a:p>
          <a:p>
            <a:r>
              <a:rPr lang="tr-TR" dirty="0"/>
              <a:t>Egzersiz yapmak gibi </a:t>
            </a:r>
          </a:p>
          <a:p>
            <a:pPr marL="0" indent="0">
              <a:buNone/>
            </a:pPr>
            <a:r>
              <a:rPr lang="tr-TR" dirty="0"/>
              <a:t>bir dolu sosyal, kültürel ve sanatsal aktivitelere katılmak vardır. </a:t>
            </a:r>
          </a:p>
        </p:txBody>
      </p:sp>
    </p:spTree>
    <p:extLst>
      <p:ext uri="{BB962C8B-B14F-4D97-AF65-F5344CB8AC3E}">
        <p14:creationId xmlns:p14="http://schemas.microsoft.com/office/powerpoint/2010/main" xmlns="" val="658227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27571"/>
          </a:xfrm>
        </p:spPr>
        <p:txBody>
          <a:bodyPr/>
          <a:lstStyle/>
          <a:p>
            <a:r>
              <a:rPr lang="tr-TR" dirty="0"/>
              <a:t>Beyin eğitimi?</a:t>
            </a:r>
          </a:p>
        </p:txBody>
      </p:sp>
      <p:sp>
        <p:nvSpPr>
          <p:cNvPr id="3" name="İçerik Yer Tutucusu 2"/>
          <p:cNvSpPr>
            <a:spLocks noGrp="1"/>
          </p:cNvSpPr>
          <p:nvPr>
            <p:ph idx="1"/>
          </p:nvPr>
        </p:nvSpPr>
        <p:spPr>
          <a:xfrm>
            <a:off x="341906" y="1311965"/>
            <a:ext cx="11011894" cy="4864998"/>
          </a:xfrm>
        </p:spPr>
        <p:txBody>
          <a:bodyPr/>
          <a:lstStyle/>
          <a:p>
            <a:pPr marL="0" indent="0">
              <a:buNone/>
            </a:pPr>
            <a:r>
              <a:rPr lang="tr-TR" dirty="0"/>
              <a:t>Bu eğitim anlayışının edindirdiği dünya görüşü içerisinde </a:t>
            </a:r>
          </a:p>
          <a:p>
            <a:r>
              <a:rPr lang="tr-TR" dirty="0"/>
              <a:t>Kendini tanımak</a:t>
            </a:r>
          </a:p>
          <a:p>
            <a:r>
              <a:rPr lang="tr-TR" dirty="0"/>
              <a:t>İnsana ve yaşama saygı</a:t>
            </a:r>
          </a:p>
          <a:p>
            <a:r>
              <a:rPr lang="tr-TR" dirty="0"/>
              <a:t>Doğa ve hayvan sevgisiyle yetişmek</a:t>
            </a:r>
          </a:p>
          <a:p>
            <a:r>
              <a:rPr lang="tr-TR" dirty="0"/>
              <a:t>Empati kurmak, ötekini anlamak </a:t>
            </a:r>
          </a:p>
          <a:p>
            <a:r>
              <a:rPr lang="tr-TR" dirty="0"/>
              <a:t>Sevgi, hoşgörü, dürüstlük, merhamet, sabır, adalet gibi değerlerle beslenmek vardır.</a:t>
            </a:r>
          </a:p>
          <a:p>
            <a:pPr marL="0" indent="0">
              <a:buNone/>
            </a:pPr>
            <a:r>
              <a:rPr lang="tr-TR" dirty="0"/>
              <a:t> </a:t>
            </a:r>
          </a:p>
          <a:p>
            <a:r>
              <a:rPr lang="tr-TR" dirty="0"/>
              <a:t>Üstelik tüm bu etkinlikler, </a:t>
            </a:r>
            <a:r>
              <a:rPr lang="tr-TR" dirty="0" err="1"/>
              <a:t>prefrontal</a:t>
            </a:r>
            <a:r>
              <a:rPr lang="tr-TR" dirty="0"/>
              <a:t> korteksimizi geliştirerek bizi gerçekten iyi bir insan yapacak olan temel yapılanmayı oluşturacaktır.</a:t>
            </a:r>
          </a:p>
          <a:p>
            <a:endParaRPr lang="tr-TR" dirty="0"/>
          </a:p>
        </p:txBody>
      </p:sp>
    </p:spTree>
    <p:extLst>
      <p:ext uri="{BB962C8B-B14F-4D97-AF65-F5344CB8AC3E}">
        <p14:creationId xmlns:p14="http://schemas.microsoft.com/office/powerpoint/2010/main" xmlns="" val="345626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04A242-A2D3-4DED-AD07-524A03383EDF}"/>
              </a:ext>
            </a:extLst>
          </p:cNvPr>
          <p:cNvSpPr>
            <a:spLocks noGrp="1"/>
          </p:cNvSpPr>
          <p:nvPr>
            <p:ph type="title"/>
          </p:nvPr>
        </p:nvSpPr>
        <p:spPr>
          <a:xfrm>
            <a:off x="838200" y="365125"/>
            <a:ext cx="10515600" cy="771217"/>
          </a:xfrm>
        </p:spPr>
        <p:txBody>
          <a:bodyPr/>
          <a:lstStyle/>
          <a:p>
            <a:r>
              <a:rPr lang="tr-TR" dirty="0"/>
              <a:t>Ne yapalım?</a:t>
            </a:r>
          </a:p>
        </p:txBody>
      </p:sp>
      <p:sp>
        <p:nvSpPr>
          <p:cNvPr id="3" name="İçerik Yer Tutucusu 2">
            <a:extLst>
              <a:ext uri="{FF2B5EF4-FFF2-40B4-BE49-F238E27FC236}">
                <a16:creationId xmlns:a16="http://schemas.microsoft.com/office/drawing/2014/main" xmlns="" id="{354EB3DE-B0C6-468A-8B89-C26284D1118C}"/>
              </a:ext>
            </a:extLst>
          </p:cNvPr>
          <p:cNvSpPr>
            <a:spLocks noGrp="1"/>
          </p:cNvSpPr>
          <p:nvPr>
            <p:ph idx="1"/>
          </p:nvPr>
        </p:nvSpPr>
        <p:spPr>
          <a:xfrm>
            <a:off x="452761" y="1500326"/>
            <a:ext cx="10901039" cy="4676637"/>
          </a:xfrm>
        </p:spPr>
        <p:txBody>
          <a:bodyPr>
            <a:normAutofit fontScale="92500" lnSpcReduction="20000"/>
          </a:bodyPr>
          <a:lstStyle/>
          <a:p>
            <a:r>
              <a:rPr lang="tr-TR" dirty="0">
                <a:solidFill>
                  <a:srgbClr val="FF0000"/>
                </a:solidFill>
              </a:rPr>
              <a:t>Notlarını, sınavlarını dert ediyoruz, soruyoruz</a:t>
            </a:r>
          </a:p>
          <a:p>
            <a:endParaRPr lang="tr-TR" dirty="0"/>
          </a:p>
          <a:p>
            <a:r>
              <a:rPr lang="tr-TR" dirty="0"/>
              <a:t>Birlikte yapmayı en çok sevdiğiniz şeyler?</a:t>
            </a:r>
          </a:p>
          <a:p>
            <a:endParaRPr lang="tr-TR" dirty="0"/>
          </a:p>
          <a:p>
            <a:r>
              <a:rPr lang="tr-TR" dirty="0">
                <a:solidFill>
                  <a:srgbClr val="7030A0"/>
                </a:solidFill>
              </a:rPr>
              <a:t>Değerleri ile ne kadar ilgileniyoruz?</a:t>
            </a:r>
          </a:p>
          <a:p>
            <a:endParaRPr lang="tr-TR" dirty="0"/>
          </a:p>
          <a:p>
            <a:r>
              <a:rPr lang="tr-TR" dirty="0">
                <a:solidFill>
                  <a:srgbClr val="00B050"/>
                </a:solidFill>
              </a:rPr>
              <a:t>Okulda bir arkadaşına yardım ettin mi diye soruyor muyuz?</a:t>
            </a:r>
          </a:p>
          <a:p>
            <a:endParaRPr lang="tr-TR" dirty="0">
              <a:solidFill>
                <a:srgbClr val="00B050"/>
              </a:solidFill>
            </a:endParaRPr>
          </a:p>
          <a:p>
            <a:r>
              <a:rPr lang="tr-TR" dirty="0">
                <a:solidFill>
                  <a:schemeClr val="tx2"/>
                </a:solidFill>
              </a:rPr>
              <a:t>Çocuklarımız birine yardım etmeyi sever mi?</a:t>
            </a:r>
          </a:p>
          <a:p>
            <a:endParaRPr lang="tr-TR" dirty="0">
              <a:solidFill>
                <a:schemeClr val="tx2"/>
              </a:solidFill>
            </a:endParaRPr>
          </a:p>
          <a:p>
            <a:r>
              <a:rPr lang="tr-TR" dirty="0">
                <a:solidFill>
                  <a:schemeClr val="accent4">
                    <a:lumMod val="75000"/>
                  </a:schemeClr>
                </a:solidFill>
              </a:rPr>
              <a:t>Sınıfındaki özel </a:t>
            </a:r>
            <a:r>
              <a:rPr lang="tr-TR" dirty="0" err="1">
                <a:solidFill>
                  <a:schemeClr val="accent4">
                    <a:lumMod val="75000"/>
                  </a:schemeClr>
                </a:solidFill>
              </a:rPr>
              <a:t>gereksinimli</a:t>
            </a:r>
            <a:r>
              <a:rPr lang="tr-TR" dirty="0">
                <a:solidFill>
                  <a:schemeClr val="accent4">
                    <a:lumMod val="75000"/>
                  </a:schemeClr>
                </a:solidFill>
              </a:rPr>
              <a:t> öğrenciye yönelik tutumu nedir?</a:t>
            </a:r>
          </a:p>
        </p:txBody>
      </p:sp>
    </p:spTree>
    <p:extLst>
      <p:ext uri="{BB962C8B-B14F-4D97-AF65-F5344CB8AC3E}">
        <p14:creationId xmlns:p14="http://schemas.microsoft.com/office/powerpoint/2010/main" xmlns="" val="52922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1F555C-AA9F-45CB-ABF2-CDC256F216A4}"/>
              </a:ext>
            </a:extLst>
          </p:cNvPr>
          <p:cNvSpPr>
            <a:spLocks noGrp="1"/>
          </p:cNvSpPr>
          <p:nvPr>
            <p:ph type="title"/>
          </p:nvPr>
        </p:nvSpPr>
        <p:spPr/>
        <p:txBody>
          <a:bodyPr/>
          <a:lstStyle/>
          <a:p>
            <a:r>
              <a:rPr lang="tr-TR" dirty="0"/>
              <a:t>Ne yapalım?</a:t>
            </a:r>
          </a:p>
        </p:txBody>
      </p:sp>
      <p:sp>
        <p:nvSpPr>
          <p:cNvPr id="3" name="İçerik Yer Tutucusu 2">
            <a:extLst>
              <a:ext uri="{FF2B5EF4-FFF2-40B4-BE49-F238E27FC236}">
                <a16:creationId xmlns:a16="http://schemas.microsoft.com/office/drawing/2014/main" xmlns="" id="{A442927C-8846-4EA9-9BCC-DC7FCBBD96A2}"/>
              </a:ext>
            </a:extLst>
          </p:cNvPr>
          <p:cNvSpPr>
            <a:spLocks noGrp="1"/>
          </p:cNvSpPr>
          <p:nvPr>
            <p:ph idx="1"/>
          </p:nvPr>
        </p:nvSpPr>
        <p:spPr>
          <a:xfrm>
            <a:off x="389614" y="1478943"/>
            <a:ext cx="10964186" cy="4698020"/>
          </a:xfrm>
        </p:spPr>
        <p:txBody>
          <a:bodyPr>
            <a:normAutofit/>
          </a:bodyPr>
          <a:lstStyle/>
          <a:p>
            <a:r>
              <a:rPr lang="tr-TR" dirty="0"/>
              <a:t>Çocuklarınıza </a:t>
            </a:r>
            <a:r>
              <a:rPr lang="tr-TR" b="1" dirty="0"/>
              <a:t>kendi çocukluk döneminize ait hikayeler</a:t>
            </a:r>
            <a:r>
              <a:rPr lang="tr-TR" dirty="0"/>
              <a:t> anlatın. </a:t>
            </a:r>
          </a:p>
          <a:p>
            <a:endParaRPr lang="tr-TR" dirty="0"/>
          </a:p>
          <a:p>
            <a:r>
              <a:rPr lang="tr-TR" dirty="0">
                <a:solidFill>
                  <a:srgbClr val="FF0000"/>
                </a:solidFill>
              </a:rPr>
              <a:t>O zamanlar akıllı telefonlar olsaydı anlattığınız bu hikayelerin çok azının gerçekleşebileceğini vurgulayın. </a:t>
            </a:r>
          </a:p>
          <a:p>
            <a:endParaRPr lang="tr-TR" dirty="0"/>
          </a:p>
          <a:p>
            <a:r>
              <a:rPr lang="tr-TR" b="1" dirty="0"/>
              <a:t>Çocuklarınıza bir gün büyüyeceklerini ve kendilerine ait hikayelere sahip olmak isteyeceklerini hatırlatın. </a:t>
            </a:r>
          </a:p>
          <a:p>
            <a:endParaRPr lang="tr-TR" dirty="0"/>
          </a:p>
          <a:p>
            <a:r>
              <a:rPr lang="tr-TR" b="1" dirty="0">
                <a:solidFill>
                  <a:srgbClr val="FF0000"/>
                </a:solidFill>
              </a:rPr>
              <a:t>İnternette geçirilmiş bir akşamdan iyi bir hikaye çıkmaz, öyle değil mi?</a:t>
            </a:r>
          </a:p>
        </p:txBody>
      </p:sp>
    </p:spTree>
    <p:extLst>
      <p:ext uri="{BB962C8B-B14F-4D97-AF65-F5344CB8AC3E}">
        <p14:creationId xmlns:p14="http://schemas.microsoft.com/office/powerpoint/2010/main" xmlns="" val="191713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A76EA5-6BCE-4138-BEB9-A9E170F67F54}"/>
              </a:ext>
            </a:extLst>
          </p:cNvPr>
          <p:cNvSpPr>
            <a:spLocks noGrp="1"/>
          </p:cNvSpPr>
          <p:nvPr>
            <p:ph type="title"/>
          </p:nvPr>
        </p:nvSpPr>
        <p:spPr>
          <a:xfrm>
            <a:off x="838200" y="365126"/>
            <a:ext cx="10515600" cy="652642"/>
          </a:xfrm>
        </p:spPr>
        <p:txBody>
          <a:bodyPr>
            <a:normAutofit fontScale="90000"/>
          </a:bodyPr>
          <a:lstStyle/>
          <a:p>
            <a:r>
              <a:rPr lang="tr-TR" dirty="0"/>
              <a:t>Ne yapmalı?</a:t>
            </a:r>
          </a:p>
        </p:txBody>
      </p:sp>
      <p:sp>
        <p:nvSpPr>
          <p:cNvPr id="3" name="İçerik Yer Tutucusu 2">
            <a:extLst>
              <a:ext uri="{FF2B5EF4-FFF2-40B4-BE49-F238E27FC236}">
                <a16:creationId xmlns:a16="http://schemas.microsoft.com/office/drawing/2014/main" xmlns="" id="{FDCE2F09-B1FF-4FA8-BB06-19C4FF25C3F5}"/>
              </a:ext>
            </a:extLst>
          </p:cNvPr>
          <p:cNvSpPr>
            <a:spLocks noGrp="1"/>
          </p:cNvSpPr>
          <p:nvPr>
            <p:ph idx="1"/>
          </p:nvPr>
        </p:nvSpPr>
        <p:spPr>
          <a:xfrm>
            <a:off x="500932" y="1200648"/>
            <a:ext cx="10852868" cy="4976316"/>
          </a:xfrm>
        </p:spPr>
        <p:txBody>
          <a:bodyPr>
            <a:normAutofit lnSpcReduction="10000"/>
          </a:bodyPr>
          <a:lstStyle/>
          <a:p>
            <a:r>
              <a:rPr lang="tr-TR" b="1" dirty="0"/>
              <a:t>Güçlü yönlerine odaklanın</a:t>
            </a:r>
          </a:p>
          <a:p>
            <a:pPr marL="0" indent="0">
              <a:buNone/>
            </a:pPr>
            <a:endParaRPr lang="tr-TR" b="1" dirty="0"/>
          </a:p>
          <a:p>
            <a:r>
              <a:rPr lang="tr-TR" b="1" dirty="0"/>
              <a:t>Güçlü yönleri belirlemek ve her gün kullanabileceği durumları bulmak</a:t>
            </a:r>
            <a:r>
              <a:rPr lang="tr-TR" dirty="0"/>
              <a:t>. </a:t>
            </a:r>
          </a:p>
          <a:p>
            <a:endParaRPr lang="tr-TR" dirty="0"/>
          </a:p>
          <a:p>
            <a:r>
              <a:rPr lang="tr-TR" dirty="0">
                <a:solidFill>
                  <a:srgbClr val="FF0000"/>
                </a:solidFill>
              </a:rPr>
              <a:t>Örnek: Öğrenme aşkı, takdir edebilme, mizah, liderlik ve adalet……..</a:t>
            </a:r>
            <a:r>
              <a:rPr lang="tr-TR" dirty="0"/>
              <a:t/>
            </a:r>
            <a:br>
              <a:rPr lang="tr-TR" dirty="0"/>
            </a:br>
            <a:endParaRPr lang="tr-TR" dirty="0"/>
          </a:p>
          <a:p>
            <a:r>
              <a:rPr lang="tr-TR" b="1" dirty="0"/>
              <a:t>Çalışmalar, bir kişi güçlü olduğu özelliklerini sıkça kullanırsa mutluluğun arttığını ve depresyonun azaldığını gösteriyor. </a:t>
            </a:r>
            <a:r>
              <a:rPr lang="tr-TR" dirty="0"/>
              <a:t/>
            </a:r>
            <a:br>
              <a:rPr lang="tr-TR" dirty="0"/>
            </a:br>
            <a:endParaRPr lang="tr-TR" dirty="0"/>
          </a:p>
          <a:p>
            <a:r>
              <a:rPr lang="tr-TR" sz="2400" dirty="0"/>
              <a:t>İpucu: Bu konuda yapılan araştırmalara göre, </a:t>
            </a:r>
            <a:r>
              <a:rPr lang="tr-TR" sz="2400" b="1" dirty="0"/>
              <a:t>en güçlü dört özelliğinizi işyerinde uygulamaya koyabilmek; işinizde gelişmenizi, daha pozitif deneyimler yaşamanızı ve yaptığınız işi daha da sahiplenmenizi sağlıyor.</a:t>
            </a:r>
            <a:endParaRPr lang="tr-TR" sz="2400" dirty="0"/>
          </a:p>
          <a:p>
            <a:endParaRPr lang="tr-TR" dirty="0"/>
          </a:p>
        </p:txBody>
      </p:sp>
    </p:spTree>
    <p:extLst>
      <p:ext uri="{BB962C8B-B14F-4D97-AF65-F5344CB8AC3E}">
        <p14:creationId xmlns:p14="http://schemas.microsoft.com/office/powerpoint/2010/main" xmlns="" val="150065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B47398-592D-49C8-B155-333028E2906E}"/>
              </a:ext>
            </a:extLst>
          </p:cNvPr>
          <p:cNvSpPr>
            <a:spLocks noGrp="1"/>
          </p:cNvSpPr>
          <p:nvPr>
            <p:ph type="title"/>
          </p:nvPr>
        </p:nvSpPr>
        <p:spPr>
          <a:xfrm>
            <a:off x="838200" y="365125"/>
            <a:ext cx="10515600" cy="644691"/>
          </a:xfrm>
        </p:spPr>
        <p:txBody>
          <a:bodyPr>
            <a:normAutofit fontScale="90000"/>
          </a:bodyPr>
          <a:lstStyle/>
          <a:p>
            <a:r>
              <a:rPr lang="tr-TR" dirty="0"/>
              <a:t>Ne yapmalı?</a:t>
            </a:r>
          </a:p>
        </p:txBody>
      </p:sp>
      <p:sp>
        <p:nvSpPr>
          <p:cNvPr id="3" name="İçerik Yer Tutucusu 2">
            <a:extLst>
              <a:ext uri="{FF2B5EF4-FFF2-40B4-BE49-F238E27FC236}">
                <a16:creationId xmlns:a16="http://schemas.microsoft.com/office/drawing/2014/main" xmlns="" id="{BD5CF2CB-6553-4BD1-9540-E58FDD9A62FE}"/>
              </a:ext>
            </a:extLst>
          </p:cNvPr>
          <p:cNvSpPr>
            <a:spLocks noGrp="1"/>
          </p:cNvSpPr>
          <p:nvPr>
            <p:ph idx="1"/>
          </p:nvPr>
        </p:nvSpPr>
        <p:spPr>
          <a:xfrm>
            <a:off x="461176" y="1160890"/>
            <a:ext cx="10892624" cy="5016073"/>
          </a:xfrm>
        </p:spPr>
        <p:txBody>
          <a:bodyPr>
            <a:normAutofit/>
          </a:bodyPr>
          <a:lstStyle/>
          <a:p>
            <a:r>
              <a:rPr lang="tr-TR" b="1" dirty="0"/>
              <a:t>Deneyimlere yatırım yapma</a:t>
            </a:r>
            <a:r>
              <a:rPr lang="tr-TR" dirty="0"/>
              <a:t/>
            </a:r>
            <a:br>
              <a:rPr lang="tr-TR" dirty="0"/>
            </a:br>
            <a:endParaRPr lang="tr-TR" dirty="0"/>
          </a:p>
          <a:p>
            <a:r>
              <a:rPr lang="tr-TR" b="1" dirty="0"/>
              <a:t>Gelir seviyenizin bir önemi yok;</a:t>
            </a:r>
            <a:r>
              <a:rPr lang="tr-TR" dirty="0"/>
              <a:t> </a:t>
            </a:r>
          </a:p>
          <a:p>
            <a:r>
              <a:rPr lang="tr-TR" b="1" dirty="0">
                <a:solidFill>
                  <a:srgbClr val="FF0000"/>
                </a:solidFill>
              </a:rPr>
              <a:t>Yürüyüşe çıkmak ya da yeni bir yere yolculuk yapmak, kişiyi bir şeyler satın almaktan çok daha mutlu eden yatırımlardır</a:t>
            </a:r>
            <a:r>
              <a:rPr lang="tr-TR" dirty="0">
                <a:solidFill>
                  <a:srgbClr val="FF0000"/>
                </a:solidFill>
              </a:rPr>
              <a:t>.</a:t>
            </a:r>
            <a:r>
              <a:rPr lang="tr-TR" dirty="0"/>
              <a:t/>
            </a:r>
            <a:br>
              <a:rPr lang="tr-TR" dirty="0"/>
            </a:br>
            <a:endParaRPr lang="tr-TR" dirty="0"/>
          </a:p>
          <a:p>
            <a:r>
              <a:rPr lang="tr-TR" b="1" dirty="0">
                <a:solidFill>
                  <a:srgbClr val="FF0000"/>
                </a:solidFill>
              </a:rPr>
              <a:t>Aldığımız eşyalar neredeyse onları satın aldığımız an “mutluluk </a:t>
            </a:r>
            <a:r>
              <a:rPr lang="tr-TR" b="1" dirty="0" err="1">
                <a:solidFill>
                  <a:srgbClr val="FF0000"/>
                </a:solidFill>
              </a:rPr>
              <a:t>değeri”ni</a:t>
            </a:r>
            <a:r>
              <a:rPr lang="tr-TR" b="1" dirty="0">
                <a:solidFill>
                  <a:srgbClr val="FF0000"/>
                </a:solidFill>
              </a:rPr>
              <a:t> kaybediyor. </a:t>
            </a:r>
          </a:p>
          <a:p>
            <a:endParaRPr lang="tr-TR" dirty="0"/>
          </a:p>
        </p:txBody>
      </p:sp>
    </p:spTree>
    <p:extLst>
      <p:ext uri="{BB962C8B-B14F-4D97-AF65-F5344CB8AC3E}">
        <p14:creationId xmlns:p14="http://schemas.microsoft.com/office/powerpoint/2010/main" xmlns="" val="3941446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0DB6EF-AC42-4583-96A8-9718B8A67752}"/>
              </a:ext>
            </a:extLst>
          </p:cNvPr>
          <p:cNvSpPr>
            <a:spLocks noGrp="1"/>
          </p:cNvSpPr>
          <p:nvPr>
            <p:ph type="title"/>
          </p:nvPr>
        </p:nvSpPr>
        <p:spPr>
          <a:xfrm>
            <a:off x="838200" y="365125"/>
            <a:ext cx="10515600" cy="620837"/>
          </a:xfrm>
        </p:spPr>
        <p:txBody>
          <a:bodyPr>
            <a:normAutofit fontScale="90000"/>
          </a:bodyPr>
          <a:lstStyle/>
          <a:p>
            <a:r>
              <a:rPr lang="tr-TR" dirty="0"/>
              <a:t>Ne yapmalı?</a:t>
            </a:r>
          </a:p>
        </p:txBody>
      </p:sp>
      <p:sp>
        <p:nvSpPr>
          <p:cNvPr id="3" name="İçerik Yer Tutucusu 2">
            <a:extLst>
              <a:ext uri="{FF2B5EF4-FFF2-40B4-BE49-F238E27FC236}">
                <a16:creationId xmlns:a16="http://schemas.microsoft.com/office/drawing/2014/main" xmlns="" id="{80CF2591-FD82-44A5-A140-B1322236171C}"/>
              </a:ext>
            </a:extLst>
          </p:cNvPr>
          <p:cNvSpPr>
            <a:spLocks noGrp="1"/>
          </p:cNvSpPr>
          <p:nvPr>
            <p:ph idx="1"/>
          </p:nvPr>
        </p:nvSpPr>
        <p:spPr>
          <a:xfrm>
            <a:off x="365760" y="985962"/>
            <a:ext cx="10988040" cy="5191001"/>
          </a:xfrm>
        </p:spPr>
        <p:txBody>
          <a:bodyPr>
            <a:normAutofit/>
          </a:bodyPr>
          <a:lstStyle/>
          <a:p>
            <a:r>
              <a:rPr lang="tr-TR" b="1" dirty="0"/>
              <a:t>Tadını çıkarmayı öğrenme</a:t>
            </a:r>
            <a:r>
              <a:rPr lang="tr-TR" dirty="0"/>
              <a:t/>
            </a:r>
            <a:br>
              <a:rPr lang="tr-TR" dirty="0"/>
            </a:br>
            <a:endParaRPr lang="tr-TR" dirty="0"/>
          </a:p>
          <a:p>
            <a:r>
              <a:rPr lang="tr-TR" dirty="0">
                <a:solidFill>
                  <a:srgbClr val="FF0000"/>
                </a:solidFill>
              </a:rPr>
              <a:t>Tadını çıkarmak, yaşadığınız deneyimi bilinçli olarak seçmek ve odaklanarak keyif alabilmek.</a:t>
            </a:r>
          </a:p>
          <a:p>
            <a:r>
              <a:rPr lang="tr-TR" dirty="0">
                <a:solidFill>
                  <a:srgbClr val="FF0000"/>
                </a:solidFill>
              </a:rPr>
              <a:t>……Telefonda neye bakıyorsun </a:t>
            </a:r>
          </a:p>
          <a:p>
            <a:r>
              <a:rPr lang="tr-TR" dirty="0">
                <a:solidFill>
                  <a:srgbClr val="FF0000"/>
                </a:solidFill>
              </a:rPr>
              <a:t>……İşte öylesine</a:t>
            </a:r>
          </a:p>
          <a:p>
            <a:pPr marL="0" indent="0">
              <a:buNone/>
            </a:pPr>
            <a:r>
              <a:rPr lang="tr-TR" dirty="0"/>
              <a:t/>
            </a:r>
            <a:br>
              <a:rPr lang="tr-TR" dirty="0"/>
            </a:br>
            <a:endParaRPr lang="tr-TR" dirty="0"/>
          </a:p>
        </p:txBody>
      </p:sp>
    </p:spTree>
    <p:extLst>
      <p:ext uri="{BB962C8B-B14F-4D97-AF65-F5344CB8AC3E}">
        <p14:creationId xmlns:p14="http://schemas.microsoft.com/office/powerpoint/2010/main" xmlns="" val="3499289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FA815B7-DEFE-4BFB-85D7-AB10B095D2BD}"/>
              </a:ext>
            </a:extLst>
          </p:cNvPr>
          <p:cNvSpPr>
            <a:spLocks noGrp="1"/>
          </p:cNvSpPr>
          <p:nvPr>
            <p:ph type="title"/>
          </p:nvPr>
        </p:nvSpPr>
        <p:spPr>
          <a:xfrm>
            <a:off x="838200" y="365126"/>
            <a:ext cx="10515600" cy="565178"/>
          </a:xfrm>
        </p:spPr>
        <p:txBody>
          <a:bodyPr>
            <a:normAutofit fontScale="90000"/>
          </a:bodyPr>
          <a:lstStyle/>
          <a:p>
            <a:r>
              <a:rPr lang="tr-TR" dirty="0"/>
              <a:t>Ne  yapmalı?</a:t>
            </a:r>
          </a:p>
        </p:txBody>
      </p:sp>
      <p:sp>
        <p:nvSpPr>
          <p:cNvPr id="3" name="İçerik Yer Tutucusu 2">
            <a:extLst>
              <a:ext uri="{FF2B5EF4-FFF2-40B4-BE49-F238E27FC236}">
                <a16:creationId xmlns:a16="http://schemas.microsoft.com/office/drawing/2014/main" xmlns="" id="{CA031C2C-6DB6-45EB-8F6E-6AA76EC5B045}"/>
              </a:ext>
            </a:extLst>
          </p:cNvPr>
          <p:cNvSpPr>
            <a:spLocks noGrp="1"/>
          </p:cNvSpPr>
          <p:nvPr>
            <p:ph idx="1"/>
          </p:nvPr>
        </p:nvSpPr>
        <p:spPr>
          <a:xfrm>
            <a:off x="238539" y="930304"/>
            <a:ext cx="11115261" cy="5246659"/>
          </a:xfrm>
        </p:spPr>
        <p:txBody>
          <a:bodyPr/>
          <a:lstStyle/>
          <a:p>
            <a:r>
              <a:rPr lang="tr-TR" b="1" dirty="0"/>
              <a:t>Minnet duygusunu dile getirmek ve iyilik yapmak</a:t>
            </a:r>
            <a:r>
              <a:rPr lang="tr-TR" dirty="0"/>
              <a:t/>
            </a:r>
            <a:br>
              <a:rPr lang="tr-TR" dirty="0"/>
            </a:br>
            <a:endParaRPr lang="tr-TR" dirty="0"/>
          </a:p>
          <a:p>
            <a:r>
              <a:rPr lang="tr-TR" sz="3200" dirty="0">
                <a:solidFill>
                  <a:srgbClr val="FF0000"/>
                </a:solidFill>
              </a:rPr>
              <a:t>Her gün için minnet duyduğumuz beş şeyi sıralamak.</a:t>
            </a:r>
          </a:p>
          <a:p>
            <a:endParaRPr lang="tr-TR" sz="3200" dirty="0"/>
          </a:p>
          <a:p>
            <a:r>
              <a:rPr lang="tr-TR" sz="3200" dirty="0"/>
              <a:t>Listemize bakmak dahi minnet duymamıza ve sahip olduklarımız hakkında düşünmemize yetiyor. </a:t>
            </a:r>
          </a:p>
          <a:p>
            <a:pPr marL="0" indent="0">
              <a:buNone/>
            </a:pPr>
            <a:endParaRPr lang="tr-TR" sz="3200" dirty="0"/>
          </a:p>
          <a:p>
            <a:r>
              <a:rPr lang="tr-TR" sz="3200" dirty="0"/>
              <a:t>Bunu haftada yalnızca bir kere yapmak mutluluğumuzu artırıyor</a:t>
            </a:r>
          </a:p>
        </p:txBody>
      </p:sp>
    </p:spTree>
    <p:extLst>
      <p:ext uri="{BB962C8B-B14F-4D97-AF65-F5344CB8AC3E}">
        <p14:creationId xmlns:p14="http://schemas.microsoft.com/office/powerpoint/2010/main" xmlns="" val="349582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4075"/>
          </a:xfrm>
        </p:spPr>
        <p:txBody>
          <a:bodyPr/>
          <a:lstStyle/>
          <a:p>
            <a:r>
              <a:rPr lang="tr-TR" dirty="0"/>
              <a:t>Eksik olan ne?</a:t>
            </a:r>
          </a:p>
        </p:txBody>
      </p:sp>
      <p:pic>
        <p:nvPicPr>
          <p:cNvPr id="4" name="İçerik Yer Tutucusu 3"/>
          <p:cNvPicPr>
            <a:picLocks noGrp="1" noChangeAspect="1"/>
          </p:cNvPicPr>
          <p:nvPr>
            <p:ph idx="1"/>
          </p:nvPr>
        </p:nvPicPr>
        <p:blipFill>
          <a:blip r:embed="rId2"/>
          <a:stretch>
            <a:fillRect/>
          </a:stretch>
        </p:blipFill>
        <p:spPr>
          <a:xfrm>
            <a:off x="3376414" y="1825625"/>
            <a:ext cx="5439172" cy="4351338"/>
          </a:xfrm>
          <a:prstGeom prst="rect">
            <a:avLst/>
          </a:prstGeom>
        </p:spPr>
      </p:pic>
    </p:spTree>
    <p:extLst>
      <p:ext uri="{BB962C8B-B14F-4D97-AF65-F5344CB8AC3E}">
        <p14:creationId xmlns:p14="http://schemas.microsoft.com/office/powerpoint/2010/main" xmlns="" val="2211345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84D852-D9F3-4DAB-A806-A11BBBFEE53F}"/>
              </a:ext>
            </a:extLst>
          </p:cNvPr>
          <p:cNvSpPr>
            <a:spLocks noGrp="1"/>
          </p:cNvSpPr>
          <p:nvPr>
            <p:ph type="title"/>
          </p:nvPr>
        </p:nvSpPr>
        <p:spPr>
          <a:xfrm>
            <a:off x="838200" y="365126"/>
            <a:ext cx="10515600" cy="604934"/>
          </a:xfrm>
        </p:spPr>
        <p:txBody>
          <a:bodyPr>
            <a:normAutofit fontScale="90000"/>
          </a:bodyPr>
          <a:lstStyle/>
          <a:p>
            <a:r>
              <a:rPr lang="tr-TR" dirty="0"/>
              <a:t>Ne yapmalı?</a:t>
            </a:r>
          </a:p>
        </p:txBody>
      </p:sp>
      <p:sp>
        <p:nvSpPr>
          <p:cNvPr id="3" name="İçerik Yer Tutucusu 2">
            <a:extLst>
              <a:ext uri="{FF2B5EF4-FFF2-40B4-BE49-F238E27FC236}">
                <a16:creationId xmlns:a16="http://schemas.microsoft.com/office/drawing/2014/main" xmlns="" id="{8E583ACA-1553-49A7-935F-70D1A02852B4}"/>
              </a:ext>
            </a:extLst>
          </p:cNvPr>
          <p:cNvSpPr>
            <a:spLocks noGrp="1"/>
          </p:cNvSpPr>
          <p:nvPr>
            <p:ph idx="1"/>
          </p:nvPr>
        </p:nvSpPr>
        <p:spPr>
          <a:xfrm>
            <a:off x="326003" y="1208598"/>
            <a:ext cx="11027797" cy="4968365"/>
          </a:xfrm>
        </p:spPr>
        <p:txBody>
          <a:bodyPr>
            <a:normAutofit/>
          </a:bodyPr>
          <a:lstStyle/>
          <a:p>
            <a:r>
              <a:rPr lang="tr-TR" b="1" dirty="0"/>
              <a:t>İyilik yapmak da mutluluğu bulmanın başka bir yolu</a:t>
            </a:r>
            <a:r>
              <a:rPr lang="tr-TR" dirty="0"/>
              <a:t>. </a:t>
            </a:r>
          </a:p>
          <a:p>
            <a:r>
              <a:rPr lang="tr-TR" dirty="0">
                <a:solidFill>
                  <a:srgbClr val="FF0000"/>
                </a:solidFill>
              </a:rPr>
              <a:t>Bir araştırmaya göre, başkaları için para harcamak kendinize harcadığınız paradan daha çok mutlu ediyor</a:t>
            </a:r>
            <a:r>
              <a:rPr lang="tr-TR" dirty="0"/>
              <a:t/>
            </a:r>
            <a:br>
              <a:rPr lang="tr-TR" dirty="0"/>
            </a:br>
            <a:endParaRPr lang="tr-TR" dirty="0"/>
          </a:p>
          <a:p>
            <a:endParaRPr lang="tr-TR" dirty="0"/>
          </a:p>
          <a:p>
            <a:r>
              <a:rPr lang="tr-TR" b="1" dirty="0"/>
              <a:t>Başka biri için nazik bir jestte bulunduğunuz her anda siz de mutlu oluyorsunuz.</a:t>
            </a:r>
            <a:r>
              <a:rPr lang="tr-TR" dirty="0"/>
              <a:t> </a:t>
            </a:r>
          </a:p>
        </p:txBody>
      </p:sp>
    </p:spTree>
    <p:extLst>
      <p:ext uri="{BB962C8B-B14F-4D97-AF65-F5344CB8AC3E}">
        <p14:creationId xmlns:p14="http://schemas.microsoft.com/office/powerpoint/2010/main" xmlns="" val="2927717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10F227-B019-47A9-8DBC-3B1E7EC84844}"/>
              </a:ext>
            </a:extLst>
          </p:cNvPr>
          <p:cNvSpPr>
            <a:spLocks noGrp="1"/>
          </p:cNvSpPr>
          <p:nvPr>
            <p:ph type="title"/>
          </p:nvPr>
        </p:nvSpPr>
        <p:spPr>
          <a:xfrm>
            <a:off x="838200" y="365126"/>
            <a:ext cx="10515600" cy="787814"/>
          </a:xfrm>
        </p:spPr>
        <p:txBody>
          <a:bodyPr/>
          <a:lstStyle/>
          <a:p>
            <a:r>
              <a:rPr lang="tr-TR" dirty="0"/>
              <a:t>Ne yapmalı?</a:t>
            </a:r>
          </a:p>
        </p:txBody>
      </p:sp>
      <p:sp>
        <p:nvSpPr>
          <p:cNvPr id="3" name="İçerik Yer Tutucusu 2">
            <a:extLst>
              <a:ext uri="{FF2B5EF4-FFF2-40B4-BE49-F238E27FC236}">
                <a16:creationId xmlns:a16="http://schemas.microsoft.com/office/drawing/2014/main" xmlns="" id="{F7BCAF5E-0B5A-4DE1-8D41-EA2D2308CE71}"/>
              </a:ext>
            </a:extLst>
          </p:cNvPr>
          <p:cNvSpPr>
            <a:spLocks noGrp="1"/>
          </p:cNvSpPr>
          <p:nvPr>
            <p:ph idx="1"/>
          </p:nvPr>
        </p:nvSpPr>
        <p:spPr>
          <a:xfrm>
            <a:off x="341906" y="1240403"/>
            <a:ext cx="11011894" cy="4936560"/>
          </a:xfrm>
        </p:spPr>
        <p:txBody>
          <a:bodyPr>
            <a:normAutofit/>
          </a:bodyPr>
          <a:lstStyle/>
          <a:p>
            <a:r>
              <a:rPr lang="tr-TR" dirty="0"/>
              <a:t>Sosyal Medya Dayanıklılık </a:t>
            </a:r>
            <a:r>
              <a:rPr lang="tr-TR" dirty="0" err="1"/>
              <a:t>Oranı’nı</a:t>
            </a:r>
            <a:r>
              <a:rPr lang="tr-TR" dirty="0"/>
              <a:t> dikkate alın. </a:t>
            </a:r>
          </a:p>
          <a:p>
            <a:r>
              <a:rPr lang="tr-TR" dirty="0"/>
              <a:t>Cep telefonları da tıpkı arabalar gibi güçlüdür. </a:t>
            </a:r>
          </a:p>
          <a:p>
            <a:r>
              <a:rPr lang="tr-TR" dirty="0">
                <a:solidFill>
                  <a:srgbClr val="FF0000"/>
                </a:solidFill>
              </a:rPr>
              <a:t>11 yaşındaki çocuğunuzun araba kullanmasına izin vermezdiniz, öyle değil mi? </a:t>
            </a:r>
          </a:p>
          <a:p>
            <a:r>
              <a:rPr lang="tr-TR" b="1" dirty="0"/>
              <a:t>Çocuğunuzun duygusal yapısı ve zekası</a:t>
            </a:r>
          </a:p>
          <a:p>
            <a:r>
              <a:rPr lang="tr-TR" b="1" dirty="0"/>
              <a:t>Benlik algısı</a:t>
            </a:r>
          </a:p>
          <a:p>
            <a:r>
              <a:rPr lang="tr-TR" dirty="0"/>
              <a:t> “Birey olmak kendinizi ‘muhafaza etmenizi’ gerektirir. Kendinizi paylaşmadan önce kendiniz olmak için bir yol bulmalısınız.”</a:t>
            </a:r>
          </a:p>
          <a:p>
            <a:r>
              <a:rPr lang="tr-TR" b="1" dirty="0"/>
              <a:t>Çocuğunuzla aranızdaki bağ</a:t>
            </a:r>
            <a:endParaRPr lang="tr-TR" dirty="0"/>
          </a:p>
        </p:txBody>
      </p:sp>
    </p:spTree>
    <p:extLst>
      <p:ext uri="{BB962C8B-B14F-4D97-AF65-F5344CB8AC3E}">
        <p14:creationId xmlns:p14="http://schemas.microsoft.com/office/powerpoint/2010/main" xmlns="" val="2013465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37CA40-3465-4A5E-8345-F641F563A43E}"/>
              </a:ext>
            </a:extLst>
          </p:cNvPr>
          <p:cNvSpPr>
            <a:spLocks noGrp="1"/>
          </p:cNvSpPr>
          <p:nvPr>
            <p:ph type="title"/>
          </p:nvPr>
        </p:nvSpPr>
        <p:spPr/>
        <p:txBody>
          <a:bodyPr/>
          <a:lstStyle/>
          <a:p>
            <a:r>
              <a:rPr lang="tr-TR" dirty="0"/>
              <a:t>Ne yapmalı?</a:t>
            </a:r>
          </a:p>
        </p:txBody>
      </p:sp>
      <p:sp>
        <p:nvSpPr>
          <p:cNvPr id="3" name="İçerik Yer Tutucusu 2">
            <a:extLst>
              <a:ext uri="{FF2B5EF4-FFF2-40B4-BE49-F238E27FC236}">
                <a16:creationId xmlns:a16="http://schemas.microsoft.com/office/drawing/2014/main" xmlns="" id="{BB9817CF-B1FB-46A5-AA40-6702869F7E9F}"/>
              </a:ext>
            </a:extLst>
          </p:cNvPr>
          <p:cNvSpPr>
            <a:spLocks noGrp="1"/>
          </p:cNvSpPr>
          <p:nvPr>
            <p:ph idx="1"/>
          </p:nvPr>
        </p:nvSpPr>
        <p:spPr>
          <a:xfrm>
            <a:off x="838200" y="1455089"/>
            <a:ext cx="10515600" cy="4721874"/>
          </a:xfrm>
        </p:spPr>
        <p:txBody>
          <a:bodyPr/>
          <a:lstStyle/>
          <a:p>
            <a:r>
              <a:rPr lang="tr-TR" b="1" dirty="0"/>
              <a:t>Çocuklarınızla kibarca konuşun, </a:t>
            </a:r>
          </a:p>
          <a:p>
            <a:r>
              <a:rPr lang="tr-TR" b="1" dirty="0"/>
              <a:t>Onlara sevdiğiniz birine davrandığınız şekilde davranın, </a:t>
            </a:r>
          </a:p>
          <a:p>
            <a:r>
              <a:rPr lang="tr-TR" b="1" dirty="0"/>
              <a:t>Sarılmaya hazır olun, </a:t>
            </a:r>
          </a:p>
          <a:p>
            <a:r>
              <a:rPr lang="tr-TR" b="1" dirty="0"/>
              <a:t>Onların yanında telefonunuzu fazla kullanmaktan kaçının, </a:t>
            </a:r>
          </a:p>
          <a:p>
            <a:r>
              <a:rPr lang="tr-TR" b="1" dirty="0"/>
              <a:t>Onlarla vakit geçirin, </a:t>
            </a:r>
          </a:p>
          <a:p>
            <a:r>
              <a:rPr lang="tr-TR" b="1" dirty="0"/>
              <a:t>Temel olarak, kendinizi onlarla bir ilişki içinde düşünün</a:t>
            </a:r>
            <a:r>
              <a:rPr lang="tr-TR" dirty="0"/>
              <a:t>. </a:t>
            </a:r>
          </a:p>
        </p:txBody>
      </p:sp>
    </p:spTree>
    <p:extLst>
      <p:ext uri="{BB962C8B-B14F-4D97-AF65-F5344CB8AC3E}">
        <p14:creationId xmlns:p14="http://schemas.microsoft.com/office/powerpoint/2010/main" xmlns="" val="99995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2B46FF-19F5-43BA-9F89-7670811D68E6}"/>
              </a:ext>
            </a:extLst>
          </p:cNvPr>
          <p:cNvSpPr>
            <a:spLocks noGrp="1"/>
          </p:cNvSpPr>
          <p:nvPr>
            <p:ph type="title"/>
          </p:nvPr>
        </p:nvSpPr>
        <p:spPr/>
        <p:txBody>
          <a:bodyPr/>
          <a:lstStyle/>
          <a:p>
            <a:r>
              <a:rPr lang="tr-TR" dirty="0"/>
              <a:t>Ne yapmalı?</a:t>
            </a:r>
          </a:p>
        </p:txBody>
      </p:sp>
      <p:sp>
        <p:nvSpPr>
          <p:cNvPr id="3" name="İçerik Yer Tutucusu 2">
            <a:extLst>
              <a:ext uri="{FF2B5EF4-FFF2-40B4-BE49-F238E27FC236}">
                <a16:creationId xmlns:a16="http://schemas.microsoft.com/office/drawing/2014/main" xmlns="" id="{870CC352-83B2-4685-81AE-B1ED3B362627}"/>
              </a:ext>
            </a:extLst>
          </p:cNvPr>
          <p:cNvSpPr>
            <a:spLocks noGrp="1"/>
          </p:cNvSpPr>
          <p:nvPr>
            <p:ph idx="1"/>
          </p:nvPr>
        </p:nvSpPr>
        <p:spPr>
          <a:xfrm>
            <a:off x="838200" y="1582310"/>
            <a:ext cx="10515600" cy="4818490"/>
          </a:xfrm>
        </p:spPr>
        <p:txBody>
          <a:bodyPr/>
          <a:lstStyle/>
          <a:p>
            <a:pPr marL="0" indent="0">
              <a:buNone/>
            </a:pPr>
            <a:r>
              <a:rPr lang="tr-TR" b="1" dirty="0"/>
              <a:t>İlişkilerin iyileştirici gücü </a:t>
            </a:r>
          </a:p>
          <a:p>
            <a:r>
              <a:rPr lang="tr-TR" b="1" dirty="0">
                <a:solidFill>
                  <a:srgbClr val="FF0000"/>
                </a:solidFill>
              </a:rPr>
              <a:t>İnsanların her şeyden önce değer verdikleri şey sevdikleri insanlarla olan bağlarının kalitesidir</a:t>
            </a:r>
          </a:p>
          <a:p>
            <a:r>
              <a:rPr lang="tr-TR" b="1" dirty="0" err="1"/>
              <a:t>Herşeyin</a:t>
            </a:r>
            <a:r>
              <a:rPr lang="tr-TR" b="1" dirty="0"/>
              <a:t> online olduğu çağımızda da, acının en büyük kaynağı bu kıymetli bağların yıpranmasıdır. </a:t>
            </a:r>
          </a:p>
          <a:p>
            <a:r>
              <a:rPr lang="tr-TR" b="1" dirty="0">
                <a:solidFill>
                  <a:srgbClr val="FF0000"/>
                </a:solidFill>
              </a:rPr>
              <a:t>Çocuklarımız için bu bağları nasıl güçlendireceğimizin ve onları neyin zorladığının farkında olalım. </a:t>
            </a:r>
          </a:p>
          <a:p>
            <a:r>
              <a:rPr lang="tr-TR" b="1" dirty="0"/>
              <a:t>En önemli olan şey bu.</a:t>
            </a:r>
          </a:p>
        </p:txBody>
      </p:sp>
    </p:spTree>
    <p:extLst>
      <p:ext uri="{BB962C8B-B14F-4D97-AF65-F5344CB8AC3E}">
        <p14:creationId xmlns:p14="http://schemas.microsoft.com/office/powerpoint/2010/main" xmlns="" val="247474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6929"/>
            <a:ext cx="10515600" cy="1325563"/>
          </a:xfrm>
        </p:spPr>
        <p:txBody>
          <a:bodyPr/>
          <a:lstStyle/>
          <a:p>
            <a:r>
              <a:rPr lang="tr-TR" dirty="0"/>
              <a:t>Tüm bunları neden yapmalıyız?</a:t>
            </a:r>
          </a:p>
        </p:txBody>
      </p:sp>
      <p:sp>
        <p:nvSpPr>
          <p:cNvPr id="3" name="İçerik Yer Tutucusu 2"/>
          <p:cNvSpPr>
            <a:spLocks noGrp="1"/>
          </p:cNvSpPr>
          <p:nvPr>
            <p:ph idx="1"/>
          </p:nvPr>
        </p:nvSpPr>
        <p:spPr/>
        <p:txBody>
          <a:bodyPr/>
          <a:lstStyle/>
          <a:p>
            <a:r>
              <a:rPr lang="tr-TR" dirty="0"/>
              <a:t>Çünkü,</a:t>
            </a:r>
          </a:p>
          <a:p>
            <a:r>
              <a:rPr lang="tr-TR" sz="4400" dirty="0">
                <a:solidFill>
                  <a:srgbClr val="FF0000"/>
                </a:solidFill>
              </a:rPr>
              <a:t>Her şeye sahip günümüz çocuklarının büyüdüklerinde bir “ruha” sahip olamayabileceklerine yönelik kaygılarımız var. </a:t>
            </a:r>
          </a:p>
          <a:p>
            <a:endParaRPr lang="tr-TR" dirty="0"/>
          </a:p>
        </p:txBody>
      </p:sp>
    </p:spTree>
    <p:extLst>
      <p:ext uri="{BB962C8B-B14F-4D97-AF65-F5344CB8AC3E}">
        <p14:creationId xmlns:p14="http://schemas.microsoft.com/office/powerpoint/2010/main" xmlns="" val="194077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 olarak</a:t>
            </a:r>
          </a:p>
        </p:txBody>
      </p:sp>
      <p:sp>
        <p:nvSpPr>
          <p:cNvPr id="3" name="İçerik Yer Tutucusu 2"/>
          <p:cNvSpPr>
            <a:spLocks noGrp="1"/>
          </p:cNvSpPr>
          <p:nvPr>
            <p:ph idx="1"/>
          </p:nvPr>
        </p:nvSpPr>
        <p:spPr/>
        <p:txBody>
          <a:bodyPr/>
          <a:lstStyle/>
          <a:p>
            <a:endParaRPr lang="tr-TR" dirty="0"/>
          </a:p>
          <a:p>
            <a:r>
              <a:rPr lang="tr-TR" dirty="0">
                <a:solidFill>
                  <a:srgbClr val="FF0000"/>
                </a:solidFill>
              </a:rPr>
              <a:t>Çocuklarınızı öyle dinleyin ki sizinle konuşsunlar.</a:t>
            </a:r>
          </a:p>
          <a:p>
            <a:endParaRPr lang="tr-TR" dirty="0">
              <a:solidFill>
                <a:srgbClr val="FF0000"/>
              </a:solidFill>
            </a:endParaRPr>
          </a:p>
          <a:p>
            <a:r>
              <a:rPr lang="tr-TR" dirty="0">
                <a:solidFill>
                  <a:srgbClr val="FF0000"/>
                </a:solidFill>
              </a:rPr>
              <a:t>Çocuklarınızla öyle konuşun ki sizi dinlesinler.</a:t>
            </a:r>
          </a:p>
          <a:p>
            <a:pPr marL="0" indent="0">
              <a:buNone/>
            </a:pPr>
            <a:endParaRPr lang="tr-TR" dirty="0">
              <a:solidFill>
                <a:srgbClr val="FF0000"/>
              </a:solidFill>
            </a:endParaRPr>
          </a:p>
          <a:p>
            <a:pPr marL="0" indent="0">
              <a:buNone/>
            </a:pPr>
            <a:endParaRPr lang="tr-TR" dirty="0">
              <a:solidFill>
                <a:srgbClr val="FF0000"/>
              </a:solidFill>
            </a:endParaRPr>
          </a:p>
          <a:p>
            <a:pPr marL="0" indent="0" algn="ctr">
              <a:buNone/>
            </a:pPr>
            <a:r>
              <a:rPr lang="tr-TR" sz="3600" b="1" u="sng" dirty="0">
                <a:solidFill>
                  <a:srgbClr val="FF0000"/>
                </a:solidFill>
              </a:rPr>
              <a:t>BURADA OLDUĞUNUZ İÇİN TEŞEKKÜRLER</a:t>
            </a:r>
          </a:p>
          <a:p>
            <a:pPr marL="0" indent="0">
              <a:buNone/>
            </a:pPr>
            <a:endParaRPr lang="tr-TR" dirty="0"/>
          </a:p>
        </p:txBody>
      </p:sp>
    </p:spTree>
    <p:extLst>
      <p:ext uri="{BB962C8B-B14F-4D97-AF65-F5344CB8AC3E}">
        <p14:creationId xmlns:p14="http://schemas.microsoft.com/office/powerpoint/2010/main" xmlns="" val="106557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52475"/>
          </a:xfrm>
        </p:spPr>
        <p:txBody>
          <a:bodyPr>
            <a:normAutofit/>
          </a:bodyPr>
          <a:lstStyle/>
          <a:p>
            <a:r>
              <a:rPr lang="tr-TR" dirty="0"/>
              <a:t>Eksik olan ne?</a:t>
            </a:r>
          </a:p>
        </p:txBody>
      </p:sp>
      <p:pic>
        <p:nvPicPr>
          <p:cNvPr id="4" name="İçerik Yer Tutucusu 3"/>
          <p:cNvPicPr>
            <a:picLocks noGrp="1" noChangeAspect="1"/>
          </p:cNvPicPr>
          <p:nvPr>
            <p:ph idx="1"/>
          </p:nvPr>
        </p:nvPicPr>
        <p:blipFill>
          <a:blip r:embed="rId2"/>
          <a:stretch>
            <a:fillRect/>
          </a:stretch>
        </p:blipFill>
        <p:spPr>
          <a:xfrm>
            <a:off x="3376414" y="1825625"/>
            <a:ext cx="5439172" cy="4351338"/>
          </a:xfrm>
          <a:prstGeom prst="rect">
            <a:avLst/>
          </a:prstGeom>
        </p:spPr>
      </p:pic>
    </p:spTree>
    <p:extLst>
      <p:ext uri="{BB962C8B-B14F-4D97-AF65-F5344CB8AC3E}">
        <p14:creationId xmlns:p14="http://schemas.microsoft.com/office/powerpoint/2010/main" xmlns="" val="379856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311"/>
          </a:xfrm>
        </p:spPr>
        <p:txBody>
          <a:bodyPr/>
          <a:lstStyle/>
          <a:p>
            <a:r>
              <a:rPr lang="tr-TR" dirty="0"/>
              <a:t>Eksik olan ne?</a:t>
            </a:r>
          </a:p>
        </p:txBody>
      </p:sp>
      <p:pic>
        <p:nvPicPr>
          <p:cNvPr id="4" name="İçerik Yer Tutucusu 3"/>
          <p:cNvPicPr>
            <a:picLocks noGrp="1" noChangeAspect="1"/>
          </p:cNvPicPr>
          <p:nvPr>
            <p:ph idx="1"/>
          </p:nvPr>
        </p:nvPicPr>
        <p:blipFill>
          <a:blip r:embed="rId2"/>
          <a:stretch>
            <a:fillRect/>
          </a:stretch>
        </p:blipFill>
        <p:spPr>
          <a:xfrm>
            <a:off x="3376414" y="1825625"/>
            <a:ext cx="5439172" cy="4351338"/>
          </a:xfrm>
          <a:prstGeom prst="rect">
            <a:avLst/>
          </a:prstGeom>
        </p:spPr>
      </p:pic>
    </p:spTree>
    <p:extLst>
      <p:ext uri="{BB962C8B-B14F-4D97-AF65-F5344CB8AC3E}">
        <p14:creationId xmlns:p14="http://schemas.microsoft.com/office/powerpoint/2010/main" xmlns="" val="134871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Yapay zekâ</a:t>
            </a:r>
          </a:p>
        </p:txBody>
      </p:sp>
      <p:sp>
        <p:nvSpPr>
          <p:cNvPr id="3" name="İçerik Yer Tutucusu 2"/>
          <p:cNvSpPr>
            <a:spLocks noGrp="1"/>
          </p:cNvSpPr>
          <p:nvPr>
            <p:ph idx="1"/>
          </p:nvPr>
        </p:nvSpPr>
        <p:spPr>
          <a:xfrm>
            <a:off x="838200" y="1825625"/>
            <a:ext cx="7435788" cy="4351338"/>
          </a:xfrm>
        </p:spPr>
        <p:txBody>
          <a:bodyPr>
            <a:normAutofit/>
          </a:bodyPr>
          <a:lstStyle/>
          <a:p>
            <a:r>
              <a:rPr lang="tr-TR" dirty="0"/>
              <a:t>Makinelere düşünmeyi öğretiyoruz</a:t>
            </a:r>
          </a:p>
          <a:p>
            <a:endParaRPr lang="tr-TR" dirty="0"/>
          </a:p>
          <a:p>
            <a:r>
              <a:rPr lang="tr-TR" dirty="0"/>
              <a:t>Yapay duygular</a:t>
            </a:r>
          </a:p>
          <a:p>
            <a:endParaRPr lang="tr-TR" dirty="0"/>
          </a:p>
          <a:p>
            <a:endParaRPr lang="tr-TR" dirty="0"/>
          </a:p>
          <a:p>
            <a:r>
              <a:rPr lang="tr-TR" dirty="0"/>
              <a:t>İnsan dediğin merhamettir çünkü beynimiz başka ne içindir ki?</a:t>
            </a:r>
          </a:p>
          <a:p>
            <a:endParaRPr lang="tr-TR" dirty="0"/>
          </a:p>
        </p:txBody>
      </p:sp>
      <p:pic>
        <p:nvPicPr>
          <p:cNvPr id="4" name="Resim 3"/>
          <p:cNvPicPr>
            <a:picLocks noChangeAspect="1"/>
          </p:cNvPicPr>
          <p:nvPr/>
        </p:nvPicPr>
        <p:blipFill>
          <a:blip r:embed="rId2"/>
          <a:stretch>
            <a:fillRect/>
          </a:stretch>
        </p:blipFill>
        <p:spPr>
          <a:xfrm>
            <a:off x="8886547" y="2662109"/>
            <a:ext cx="3057937" cy="3630305"/>
          </a:xfrm>
          <a:prstGeom prst="rect">
            <a:avLst/>
          </a:prstGeom>
        </p:spPr>
      </p:pic>
    </p:spTree>
    <p:extLst>
      <p:ext uri="{BB962C8B-B14F-4D97-AF65-F5344CB8AC3E}">
        <p14:creationId xmlns:p14="http://schemas.microsoft.com/office/powerpoint/2010/main" xmlns="" val="385595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Teknoloji korkutucu mu?</a:t>
            </a:r>
          </a:p>
        </p:txBody>
      </p:sp>
      <p:sp>
        <p:nvSpPr>
          <p:cNvPr id="3" name="İçerik Yer Tutucusu 2"/>
          <p:cNvSpPr>
            <a:spLocks noGrp="1"/>
          </p:cNvSpPr>
          <p:nvPr>
            <p:ph idx="1"/>
          </p:nvPr>
        </p:nvSpPr>
        <p:spPr>
          <a:xfrm>
            <a:off x="609600" y="1600201"/>
            <a:ext cx="9956800" cy="4950724"/>
          </a:xfrm>
        </p:spPr>
        <p:txBody>
          <a:bodyPr>
            <a:normAutofit/>
          </a:bodyPr>
          <a:lstStyle/>
          <a:p>
            <a:pPr fontAlgn="t"/>
            <a:r>
              <a:rPr lang="tr-TR" dirty="0"/>
              <a:t>Korkutucu olan biz miyiz?</a:t>
            </a:r>
          </a:p>
          <a:p>
            <a:pPr fontAlgn="t"/>
            <a:endParaRPr lang="tr-TR" dirty="0"/>
          </a:p>
          <a:p>
            <a:pPr fontAlgn="t"/>
            <a:r>
              <a:rPr lang="tr-TR" dirty="0"/>
              <a:t>Teknolojiyle yaptıklarımız mı? </a:t>
            </a:r>
          </a:p>
          <a:p>
            <a:pPr fontAlgn="t"/>
            <a:endParaRPr lang="tr-TR" dirty="0"/>
          </a:p>
          <a:p>
            <a:pPr fontAlgn="t"/>
            <a:r>
              <a:rPr lang="tr-TR" b="1" dirty="0">
                <a:solidFill>
                  <a:srgbClr val="FF0000"/>
                </a:solidFill>
              </a:rPr>
              <a:t>Asıl soru teknolojinin korkutucu olup olmadığı değil.</a:t>
            </a:r>
          </a:p>
          <a:p>
            <a:pPr marL="36576" indent="0" fontAlgn="t">
              <a:buNone/>
            </a:pPr>
            <a:r>
              <a:rPr lang="tr-TR" dirty="0"/>
              <a:t> </a:t>
            </a:r>
          </a:p>
          <a:p>
            <a:pPr fontAlgn="t"/>
            <a:r>
              <a:rPr lang="tr-TR" dirty="0"/>
              <a:t>Asıl soru şu: </a:t>
            </a:r>
          </a:p>
          <a:p>
            <a:pPr fontAlgn="t"/>
            <a:endParaRPr lang="tr-TR" dirty="0"/>
          </a:p>
          <a:p>
            <a:pPr fontAlgn="t"/>
            <a:r>
              <a:rPr lang="tr-TR" b="1" dirty="0">
                <a:solidFill>
                  <a:srgbClr val="FF0000"/>
                </a:solidFill>
              </a:rPr>
              <a:t>Biz ne kadar insanız? </a:t>
            </a:r>
          </a:p>
          <a:p>
            <a:endParaRPr lang="tr-TR" dirty="0"/>
          </a:p>
        </p:txBody>
      </p:sp>
      <p:pic>
        <p:nvPicPr>
          <p:cNvPr id="5" name="Resim 4"/>
          <p:cNvPicPr>
            <a:picLocks noChangeAspect="1"/>
          </p:cNvPicPr>
          <p:nvPr/>
        </p:nvPicPr>
        <p:blipFill>
          <a:blip r:embed="rId2"/>
          <a:stretch>
            <a:fillRect/>
          </a:stretch>
        </p:blipFill>
        <p:spPr>
          <a:xfrm>
            <a:off x="8652680" y="274638"/>
            <a:ext cx="3220871" cy="3219190"/>
          </a:xfrm>
          <a:prstGeom prst="rect">
            <a:avLst/>
          </a:prstGeom>
        </p:spPr>
      </p:pic>
    </p:spTree>
    <p:extLst>
      <p:ext uri="{BB962C8B-B14F-4D97-AF65-F5344CB8AC3E}">
        <p14:creationId xmlns:p14="http://schemas.microsoft.com/office/powerpoint/2010/main" xmlns="" val="278178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C5349E2-0D43-4E02-A373-782A1F817247}"/>
              </a:ext>
            </a:extLst>
          </p:cNvPr>
          <p:cNvSpPr>
            <a:spLocks noGrp="1"/>
          </p:cNvSpPr>
          <p:nvPr>
            <p:ph type="title"/>
          </p:nvPr>
        </p:nvSpPr>
        <p:spPr>
          <a:xfrm>
            <a:off x="838200" y="365126"/>
            <a:ext cx="10515600" cy="826366"/>
          </a:xfrm>
        </p:spPr>
        <p:txBody>
          <a:bodyPr/>
          <a:lstStyle/>
          <a:p>
            <a:r>
              <a:rPr lang="tr-TR" dirty="0"/>
              <a:t>Herkesin problemi</a:t>
            </a:r>
          </a:p>
        </p:txBody>
      </p:sp>
      <p:sp>
        <p:nvSpPr>
          <p:cNvPr id="3" name="İçerik Yer Tutucusu 2">
            <a:extLst>
              <a:ext uri="{FF2B5EF4-FFF2-40B4-BE49-F238E27FC236}">
                <a16:creationId xmlns:a16="http://schemas.microsoft.com/office/drawing/2014/main" xmlns="" id="{312AC187-38F8-48FD-AB4C-347E2633AC49}"/>
              </a:ext>
            </a:extLst>
          </p:cNvPr>
          <p:cNvSpPr>
            <a:spLocks noGrp="1"/>
          </p:cNvSpPr>
          <p:nvPr>
            <p:ph idx="1"/>
          </p:nvPr>
        </p:nvSpPr>
        <p:spPr>
          <a:xfrm>
            <a:off x="838200" y="1191491"/>
            <a:ext cx="10515600" cy="4985472"/>
          </a:xfrm>
        </p:spPr>
        <p:txBody>
          <a:bodyPr/>
          <a:lstStyle/>
          <a:p>
            <a:r>
              <a:rPr lang="tr-TR" b="1" dirty="0"/>
              <a:t>“Büyük</a:t>
            </a:r>
            <a:r>
              <a:rPr lang="tr-TR" dirty="0"/>
              <a:t> </a:t>
            </a:r>
            <a:r>
              <a:rPr lang="tr-TR" b="1" dirty="0"/>
              <a:t>çocuklarıma 13 yaşına geldiklerinde telefon alarak büyük bir hata yaptım,“</a:t>
            </a:r>
            <a:r>
              <a:rPr lang="tr-TR" dirty="0"/>
              <a:t> diyor 60 yaşındaki Madonna. </a:t>
            </a:r>
          </a:p>
          <a:p>
            <a:endParaRPr lang="tr-TR" dirty="0"/>
          </a:p>
          <a:p>
            <a:r>
              <a:rPr lang="tr-TR" sz="3600" dirty="0"/>
              <a:t>“Çocuklarımla aramızdaki ilişkinin neredeyse bitmesine sebep oldu. Telefonları hayatlarının çok büyük bir parçası haline geldi. Görsel dünyaya fazla kapıldılar ve kendilerini başka insanlarla karşılaştırmaya başladılar ki bu kişisel gelişim için çok olumsuz bir davranış.”  </a:t>
            </a:r>
          </a:p>
        </p:txBody>
      </p:sp>
    </p:spTree>
    <p:extLst>
      <p:ext uri="{BB962C8B-B14F-4D97-AF65-F5344CB8AC3E}">
        <p14:creationId xmlns:p14="http://schemas.microsoft.com/office/powerpoint/2010/main" xmlns="" val="24864865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1171</Words>
  <Application>Microsoft Office PowerPoint</Application>
  <PresentationFormat>Özel</PresentationFormat>
  <Paragraphs>284</Paragraphs>
  <Slides>45</Slides>
  <Notes>0</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Office Teması</vt:lpstr>
      <vt:lpstr>“Teknolojiye sığınma”</vt:lpstr>
      <vt:lpstr>Başlarken </vt:lpstr>
      <vt:lpstr>Başlarken </vt:lpstr>
      <vt:lpstr>Eksik olan ne?</vt:lpstr>
      <vt:lpstr>Eksik olan ne?</vt:lpstr>
      <vt:lpstr>Eksik olan ne?</vt:lpstr>
      <vt:lpstr>Yapay zekâ</vt:lpstr>
      <vt:lpstr>Teknoloji korkutucu mu?</vt:lpstr>
      <vt:lpstr>Herkesin problemi</vt:lpstr>
      <vt:lpstr>Araştırmalar ne diyor?</vt:lpstr>
      <vt:lpstr>Neden kullanılıyor?</vt:lpstr>
      <vt:lpstr>ANNE BABA ÇATIŞMASI YA DA BİRLİKTE EBEVEYNLİK</vt:lpstr>
      <vt:lpstr> Çoğu ebeveyn çocuklarının cihazlara bağımlı olmasından korkuyor,  ancak ergenler de ebeveynleriyle ilgili aynı şeyi düşünüyor. </vt:lpstr>
      <vt:lpstr>Tehlikede olanlar kimler?</vt:lpstr>
      <vt:lpstr>İlginç bir sonuç</vt:lpstr>
      <vt:lpstr>Bazı sorular</vt:lpstr>
      <vt:lpstr> Ebeveynlikten Keyif Alıyor Muyuz? </vt:lpstr>
      <vt:lpstr> Ebeveynlikten Keyif Alıyor Muyuz? </vt:lpstr>
      <vt:lpstr> Ebeveynlikten Keyif Alıyor Muyuz? </vt:lpstr>
      <vt:lpstr>Ebeveynlikten Keyif Alıyor Muyuz?</vt:lpstr>
      <vt:lpstr>Birlikte iyi vakit geçirmek</vt:lpstr>
      <vt:lpstr>Kİ İLETİŞİM KURSANIZ BİLE</vt:lpstr>
      <vt:lpstr>Slayt 23</vt:lpstr>
      <vt:lpstr>Bağ kurmak</vt:lpstr>
      <vt:lpstr>Bağ kurmak</vt:lpstr>
      <vt:lpstr>İlgi</vt:lpstr>
      <vt:lpstr>Slayt 27</vt:lpstr>
      <vt:lpstr>  Bu soruların Cevabını Bilen Çocuklar Daha Sağlıklı  </vt:lpstr>
      <vt:lpstr>Ergenlik zor bir dönem mi?</vt:lpstr>
      <vt:lpstr> Bir Deney </vt:lpstr>
      <vt:lpstr>Beyinle ilgili durum nedir?</vt:lpstr>
      <vt:lpstr>Beyinle ilgili durum ne?</vt:lpstr>
      <vt:lpstr>Beyin eğitimi?</vt:lpstr>
      <vt:lpstr>Ne yapalım?</vt:lpstr>
      <vt:lpstr>Ne yapalım?</vt:lpstr>
      <vt:lpstr>Ne yapmalı?</vt:lpstr>
      <vt:lpstr>Ne yapmalı?</vt:lpstr>
      <vt:lpstr>Ne yapmalı?</vt:lpstr>
      <vt:lpstr>Ne  yapmalı?</vt:lpstr>
      <vt:lpstr>Ne yapmalı?</vt:lpstr>
      <vt:lpstr>Ne yapmalı?</vt:lpstr>
      <vt:lpstr>Ne yapmalı?</vt:lpstr>
      <vt:lpstr>Ne yapmalı?</vt:lpstr>
      <vt:lpstr>Tüm bunları neden yapmalıyız?</vt:lpstr>
      <vt:lpstr>Son olarak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Ercan ARASTAMAN</cp:lastModifiedBy>
  <cp:revision>69</cp:revision>
  <dcterms:created xsi:type="dcterms:W3CDTF">2019-10-31T20:53:23Z</dcterms:created>
  <dcterms:modified xsi:type="dcterms:W3CDTF">2019-11-05T08:13:21Z</dcterms:modified>
</cp:coreProperties>
</file>