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2" r:id="rId5"/>
    <p:sldId id="304" r:id="rId6"/>
    <p:sldId id="257" r:id="rId7"/>
    <p:sldId id="291" r:id="rId8"/>
    <p:sldId id="259" r:id="rId9"/>
    <p:sldId id="290" r:id="rId10"/>
    <p:sldId id="300" r:id="rId11"/>
    <p:sldId id="292" r:id="rId12"/>
    <p:sldId id="324" r:id="rId13"/>
    <p:sldId id="293" r:id="rId14"/>
    <p:sldId id="269" r:id="rId15"/>
    <p:sldId id="270" r:id="rId16"/>
    <p:sldId id="263" r:id="rId17"/>
    <p:sldId id="264" r:id="rId18"/>
    <p:sldId id="265" r:id="rId19"/>
    <p:sldId id="266" r:id="rId20"/>
    <p:sldId id="267" r:id="rId21"/>
    <p:sldId id="268" r:id="rId22"/>
    <p:sldId id="295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325" r:id="rId31"/>
    <p:sldId id="326" r:id="rId32"/>
    <p:sldId id="280" r:id="rId33"/>
    <p:sldId id="303" r:id="rId34"/>
    <p:sldId id="309" r:id="rId35"/>
    <p:sldId id="310" r:id="rId36"/>
    <p:sldId id="311" r:id="rId37"/>
    <p:sldId id="312" r:id="rId38"/>
    <p:sldId id="307" r:id="rId39"/>
    <p:sldId id="313" r:id="rId40"/>
    <p:sldId id="314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289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18.06.2019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 flipV="1">
            <a:off x="1432560" y="1832082"/>
            <a:ext cx="7406640" cy="30256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Resim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4594" cy="7101408"/>
          </a:xfrm>
          <a:prstGeom prst="rect">
            <a:avLst/>
          </a:prstGeom>
        </p:spPr>
      </p:pic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146262"/>
            <a:ext cx="3555479" cy="23660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3568" y="4365104"/>
            <a:ext cx="4440559" cy="2150046"/>
          </a:xfrm>
          <a:prstGeom prst="rect">
            <a:avLst/>
          </a:prstGeom>
        </p:spPr>
      </p:pic>
      <p:pic>
        <p:nvPicPr>
          <p:cNvPr id="1026" name="Picture 2" descr="siber zorbalÄ±k ile ilgili gÃ¶rseller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19596"/>
            <a:ext cx="9930492" cy="71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" y="0"/>
            <a:ext cx="9660565" cy="7245424"/>
          </a:xfrm>
        </p:spPr>
      </p:pic>
    </p:spTree>
    <p:extLst>
      <p:ext uri="{BB962C8B-B14F-4D97-AF65-F5344CB8AC3E}">
        <p14:creationId xmlns:p14="http://schemas.microsoft.com/office/powerpoint/2010/main" val="9306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3929066"/>
            <a:ext cx="7647836" cy="21431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İnternet birçok yönden olumlu görülse de son yıllarda dikkatler sanal ortamda karşılaşılan bazı riskler ve giderek internette daha çok zaman geçirme gibi potansiyel bağımlılıklar üzerinde yoğunlaşmaktadır.</a:t>
            </a:r>
            <a:endParaRPr lang="tr-TR" sz="3200" dirty="0"/>
          </a:p>
        </p:txBody>
      </p:sp>
      <p:pic>
        <p:nvPicPr>
          <p:cNvPr id="4" name="3 İçerik Yer Tutucusu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979890" cy="335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www.siberzorba.com/wp-content/uploads/2018/03/Untitled-1-360x2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9940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6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39671"/>
            <a:ext cx="6858048" cy="6313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Siber Zorbalık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Bilgi iletişim teknolojileri (BİT) aracılığıyla bireylerin birbirlerine </a:t>
            </a:r>
          </a:p>
          <a:p>
            <a:r>
              <a:rPr lang="tr-TR" dirty="0" smtClean="0"/>
              <a:t>•</a:t>
            </a:r>
            <a:r>
              <a:rPr lang="tr-TR" dirty="0" smtClean="0">
                <a:solidFill>
                  <a:srgbClr val="FF0000"/>
                </a:solidFill>
              </a:rPr>
              <a:t>Düşmanlık,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•Korkutma,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•Tehdit,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•Sindirme,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•Taciz amaçlı yazılı, görsel, işitsel iletileri kasıtlı ve düzenli bir şekilde göndermeleri olarak ifade edilebilir.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72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SİBER SALDIRGANLIK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indir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1763688" y="1892846"/>
            <a:ext cx="6624736" cy="4965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SİBER ZORBALIK NE ŞEKİLDE KARŞIMIZA ÇIKAR?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Akıllı telefon, tablet gibi mobil cihazlar aracılığıyla bir bireyin (kurban) görüntülerini çekip rızası olmadan sosyal ağlarda paylaşmak, </a:t>
            </a:r>
          </a:p>
          <a:p>
            <a:r>
              <a:rPr lang="tr-TR" dirty="0" smtClean="0"/>
              <a:t>Birisine yönelik olarak karalayıcı, aşağılayıcı web sayfası hazırlamak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E-posta, SMS, </a:t>
            </a:r>
            <a:r>
              <a:rPr lang="tr-TR" dirty="0" err="1" smtClean="0"/>
              <a:t>whatsapp</a:t>
            </a:r>
            <a:r>
              <a:rPr lang="tr-TR" dirty="0" smtClean="0"/>
              <a:t> gibi anlık sohbet programları ile; aşağılayıcı, alay-tehdit-cinsel taciz ya da şiddet içeren mesajlar göndermek, </a:t>
            </a:r>
          </a:p>
          <a:p>
            <a:r>
              <a:rPr lang="tr-TR" dirty="0" smtClean="0"/>
              <a:t>•Bir kişinin kişisel bilgilerini haberi ve rızası olmadan sosyal ağlarda paylaşma </a:t>
            </a:r>
          </a:p>
          <a:p>
            <a:endParaRPr lang="tr-TR" dirty="0"/>
          </a:p>
        </p:txBody>
      </p:sp>
      <p:pic>
        <p:nvPicPr>
          <p:cNvPr id="4" name="3 Resim" descr="Internet2-e1461919993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2656"/>
            <a:ext cx="4572032" cy="277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Birisi hakkında sanal ortamda asılsız dedikodu, söylenti çıkarmak,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1938337"/>
            <a:ext cx="805227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SİBER ZORBALIĞIN MAĞDUR ÖĞRENCİLER ÜZERİNDEKİ ETKİLERİ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Siber zorbalık, kurban durumundaki öğrencilerin </a:t>
            </a:r>
          </a:p>
          <a:p>
            <a:r>
              <a:rPr lang="tr-TR" dirty="0" smtClean="0"/>
              <a:t>OKUL PERFORMANSLARINI, </a:t>
            </a:r>
          </a:p>
          <a:p>
            <a:r>
              <a:rPr lang="tr-TR" dirty="0" smtClean="0"/>
              <a:t>AKRAN İLİŞKİLERİNİ, </a:t>
            </a:r>
          </a:p>
          <a:p>
            <a:r>
              <a:rPr lang="tr-TR" dirty="0" smtClean="0"/>
              <a:t>FİZİKSEL ve RUHSAL SAĞLIKLARINI </a:t>
            </a:r>
          </a:p>
          <a:p>
            <a:r>
              <a:rPr lang="tr-TR" dirty="0" smtClean="0"/>
              <a:t>tehdit eden bir faktördür.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32" y="-243408"/>
            <a:ext cx="9458660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" y="-1"/>
            <a:ext cx="9090025" cy="6817519"/>
          </a:xfrm>
        </p:spPr>
      </p:pic>
    </p:spTree>
    <p:extLst>
      <p:ext uri="{BB962C8B-B14F-4D97-AF65-F5344CB8AC3E}">
        <p14:creationId xmlns:p14="http://schemas.microsoft.com/office/powerpoint/2010/main" val="4851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Araştırmalar, internet ortamında taciz ve istismara uğrayan öğrencilerin okul devamsızlığı yaptıklarını, okul başarılarının ve okula bağlılıklarının ise azaldığını ortaya koymaktadır. </a:t>
            </a:r>
          </a:p>
          <a:p>
            <a:endParaRPr lang="tr-TR" dirty="0"/>
          </a:p>
        </p:txBody>
      </p:sp>
      <p:pic>
        <p:nvPicPr>
          <p:cNvPr id="4" name="3 İçerik Yer Tutucusu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-1"/>
            <a:ext cx="6286544" cy="3644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SİBER ZORBALIĞA MARUZ KALINDIĞINDA YAŞANANLARDAN ÖRNEKLER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Kişilik değişimi(içe kapanma, korku, utanma, kızgınlık, gerginlik, özgüvende düşme), </a:t>
            </a:r>
          </a:p>
          <a:p>
            <a:r>
              <a:rPr lang="tr-TR" dirty="0" smtClean="0"/>
              <a:t>İnternet kullanımı sonrası hüzün veya öfke duygusu, </a:t>
            </a:r>
          </a:p>
          <a:p>
            <a:r>
              <a:rPr lang="tr-TR" dirty="0" smtClean="0"/>
              <a:t>Sık hastalanma ve aşırı uyku gibi fiziksel ve psikolojik rahatsızlıklar, </a:t>
            </a:r>
          </a:p>
          <a:p>
            <a:r>
              <a:rPr lang="tr-TR" dirty="0" smtClean="0"/>
              <a:t>Kendine fiziksel zarar verme davranışı, </a:t>
            </a:r>
          </a:p>
          <a:p>
            <a:r>
              <a:rPr lang="tr-TR" dirty="0" smtClean="0"/>
              <a:t>Akademik başarıda dalgalanma, </a:t>
            </a:r>
          </a:p>
          <a:p>
            <a:r>
              <a:rPr lang="tr-TR" dirty="0" smtClean="0"/>
              <a:t>Okula gitmeme eğilimi, </a:t>
            </a:r>
          </a:p>
          <a:p>
            <a:r>
              <a:rPr lang="tr-TR" dirty="0" smtClean="0"/>
              <a:t>Aile ile ilişkilerin bozulması,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00042"/>
            <a:ext cx="7215237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SİBER </a:t>
            </a:r>
            <a:r>
              <a:rPr lang="tr-TR" b="1" dirty="0" smtClean="0">
                <a:solidFill>
                  <a:srgbClr val="FF0000"/>
                </a:solidFill>
              </a:rPr>
              <a:t>ZORBALIĞIN ‘ZORBA’ ÖĞRENCİLER ÜZERİNDEKİ ETKİLERİ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1513" y="1982044"/>
            <a:ext cx="7498080" cy="4043536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/>
              <a:t>Mağdurlar </a:t>
            </a:r>
            <a:r>
              <a:rPr lang="tr-TR" dirty="0" smtClean="0"/>
              <a:t>sosyal ilişkilerden izole olup yalnızlaşırken, Zorbalar kendileri gibi şiddete yönelimli akranlarıyla geniş bir arkadaşlık ağı kurma yönelimi </a:t>
            </a:r>
            <a:r>
              <a:rPr lang="tr-TR" dirty="0" err="1" smtClean="0"/>
              <a:t>gösterebilmekterdir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  <p:pic>
        <p:nvPicPr>
          <p:cNvPr id="4098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380469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Sahip oldukları bu ilişki ağı zorbalık yapan öğrencilerin suça karışma ve akademik problemler yaşama riskini arttırabilmektedir. </a:t>
            </a:r>
          </a:p>
          <a:p>
            <a:endParaRPr lang="tr-TR" dirty="0"/>
          </a:p>
        </p:txBody>
      </p:sp>
      <p:pic>
        <p:nvPicPr>
          <p:cNvPr id="4" name="3 Resim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6" y="3214686"/>
            <a:ext cx="440058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Zorbalar kurbanlarını internet aracılığı ile istismar ederken, diğer öğrenciler de gerek izleyerek gerekse kurbanla alay ederek siber zorbalığın bir parçası haline gelebilmektedir. </a:t>
            </a:r>
          </a:p>
        </p:txBody>
      </p:sp>
      <p:pic>
        <p:nvPicPr>
          <p:cNvPr id="4" name="3 İçerik Yer Tutucusu" descr="indi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857628"/>
            <a:ext cx="390299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Siber tehdide maruz kalma korkusu nedeniyle insanlar İnternet kullanamaz hale gelebiliyor, </a:t>
            </a:r>
          </a:p>
          <a:p>
            <a:r>
              <a:rPr lang="tr-TR" dirty="0" smtClean="0"/>
              <a:t>Bir kez tehditle karşılaşan kişi, tekrar karşılaşmaktan korktuğu için siber zorbanın her dediğini yapabiliyor. </a:t>
            </a:r>
          </a:p>
          <a:p>
            <a:endParaRPr lang="tr-TR" dirty="0"/>
          </a:p>
        </p:txBody>
      </p:sp>
      <p:pic>
        <p:nvPicPr>
          <p:cNvPr id="4" name="3 İçerik Yer Tutucusu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00504"/>
            <a:ext cx="332817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SİBER </a:t>
            </a:r>
            <a:r>
              <a:rPr lang="tr-TR" b="1" dirty="0" smtClean="0">
                <a:solidFill>
                  <a:srgbClr val="FF0000"/>
                </a:solidFill>
              </a:rPr>
              <a:t>ZORBALIK ARAŞTIRMALARINDAN BULGULAR..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Amerika’da 1000’de fazla kişi üzerinde yapılan araştırmaya göre; </a:t>
            </a:r>
          </a:p>
          <a:p>
            <a:r>
              <a:rPr lang="tr-TR" dirty="0" smtClean="0"/>
              <a:t>Siber zorbalık yapma oranı %4.1 ile %21 arasında siber zorbalık mağduru olma oranı %9 ile %34 arasında değişiyor</a:t>
            </a:r>
          </a:p>
          <a:p>
            <a:r>
              <a:rPr lang="tr-TR" dirty="0" smtClean="0"/>
              <a:t>Belçika’da yapılan bir siber zorbalık araştırması ise, gençlerin %12’sinin siber zorbalık mağduru olduğunu, %18’inin siber zorbalık yaptığını ortaya koyuyor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Almanya’da yapılan bir araştırma hem siber zorbalık yapma hem de siber zorbalığa maruz kalma oranının %16 civarında olduğunu göstermektedir</a:t>
            </a:r>
          </a:p>
          <a:p>
            <a:endParaRPr lang="tr-TR" dirty="0"/>
          </a:p>
        </p:txBody>
      </p:sp>
      <p:pic>
        <p:nvPicPr>
          <p:cNvPr id="4" name="3 İçerik Yer Tutucusu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86256"/>
            <a:ext cx="400052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Avrupa Çevrimiçi Çocuklar (EU </a:t>
            </a:r>
            <a:r>
              <a:rPr lang="tr-TR" dirty="0" err="1" smtClean="0"/>
              <a:t>Kids</a:t>
            </a:r>
            <a:r>
              <a:rPr lang="tr-TR" dirty="0" smtClean="0"/>
              <a:t> Online) 2014 Araştırması Bulguları: </a:t>
            </a:r>
          </a:p>
          <a:p>
            <a:r>
              <a:rPr lang="tr-TR" dirty="0" smtClean="0"/>
              <a:t>*Gençlerin %12’si siber zorbalık mağduru. </a:t>
            </a:r>
          </a:p>
          <a:p>
            <a:r>
              <a:rPr lang="tr-TR" dirty="0" smtClean="0"/>
              <a:t>*Bu oran kızlar arasında %15. </a:t>
            </a:r>
          </a:p>
          <a:p>
            <a:r>
              <a:rPr lang="tr-TR" dirty="0" smtClean="0"/>
              <a:t>*Erkeklerde %8.</a:t>
            </a:r>
            <a:endParaRPr lang="tr-TR" dirty="0"/>
          </a:p>
        </p:txBody>
      </p:sp>
      <p:pic>
        <p:nvPicPr>
          <p:cNvPr id="4" name="3 İçerik Yer Tutucusu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57200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874" y="-243408"/>
            <a:ext cx="8488124" cy="6372745"/>
          </a:xfrm>
        </p:spPr>
      </p:pic>
    </p:spTree>
    <p:extLst>
      <p:ext uri="{BB962C8B-B14F-4D97-AF65-F5344CB8AC3E}">
        <p14:creationId xmlns:p14="http://schemas.microsoft.com/office/powerpoint/2010/main" val="3595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Örneğin; Amerika‟da 9 yaşında bir kız çocuğu evindeki kişisel bilgisayarından “seni öldürmeye geliyorum” şeklinde tehdit edici mesajlar almış, yine 12 yaşındaki bir başka kız çocuğuna okuldaki bilgisayar aracılığı ile ırkçı, korkutucu e postalar gönderilmiştir. Evinde ve okulunda bilgisayar kullanan her iki çocuk ta sanal zorbalığın korkunç dünyasıyla karşı karşıya kalmışlardır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    Amerika‟da 13 yaşındaki Megan adlı bir kız çocuğu popüler bir sosyal iletişim sitesi aracılığı ile taciz edildiği için intihar etme girişiminde bulunmuştur. Tacizci Megan‟</a:t>
            </a:r>
            <a:r>
              <a:rPr lang="tr-TR" dirty="0" err="1" smtClean="0"/>
              <a:t>ın</a:t>
            </a:r>
            <a:r>
              <a:rPr lang="tr-TR" dirty="0" smtClean="0"/>
              <a:t> annesinin eski bir arkadaşı çıkmıştır. Saldırgan farklı bir kimlik altında Megan‟la yazışmış ve onun hakkında bilgiler edindikten sonra bu bilgileri ona iftira atarak küçük düşürmek amacıyla kullanmıştır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4176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TÜRKİYE’DE SİBER ZORBALIK ARAŞTIRMALARI...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Türkiye’de yapılan çalışmalar siber zorbalığın gençler arasında giderek yaygınlaştığını göstermektedir. </a:t>
            </a:r>
          </a:p>
          <a:p>
            <a:r>
              <a:rPr lang="tr-TR" dirty="0" smtClean="0"/>
              <a:t>Hüseyin Serin’in 2012 yılında İstanbul ilindeki 74 ilköğretim okulunun 5., 6., 7. ve 8. sınıflarında eğitim - öğretim gören 4291 öğrenci ile bu okullarda görevli 727 müdür/müdür yardımcısı ve 916 öğretmen ile yürüttüğü araştırma sonucunda, öğrencilerin % 26.52’sinin siber zorbalığa bir şekilde karıştığı görülmüştür.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" y="0"/>
            <a:ext cx="9134456" cy="6858000"/>
          </a:xfrm>
        </p:spPr>
      </p:pic>
    </p:spTree>
    <p:extLst>
      <p:ext uri="{BB962C8B-B14F-4D97-AF65-F5344CB8AC3E}">
        <p14:creationId xmlns:p14="http://schemas.microsoft.com/office/powerpoint/2010/main" val="23195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52" y="0"/>
            <a:ext cx="854242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SİBER SALDIRILARIN DUYGUSAL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SONUÇLARI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/>
              <a:t>Siberzorbalığauğrayanöğrencileriledünyadayapılançalışmalarabakıldığında,öğrencilerinçeşitliolumsuzpsikolojiketkileriçinegirdiklerigörülmektedir.Araştırmacılarınortakgörüşlerinegöresiberzorbalığauğrayanbireylerde;</a:t>
            </a:r>
          </a:p>
          <a:p>
            <a:r>
              <a:rPr lang="tr-TR" dirty="0"/>
              <a:t>yalnızlık,</a:t>
            </a:r>
          </a:p>
          <a:p>
            <a:r>
              <a:rPr lang="tr-TR" dirty="0"/>
              <a:t>korku, </a:t>
            </a:r>
          </a:p>
          <a:p>
            <a:r>
              <a:rPr lang="tr-TR" dirty="0"/>
              <a:t>depresyon, </a:t>
            </a:r>
          </a:p>
          <a:p>
            <a:r>
              <a:rPr lang="tr-TR" dirty="0"/>
              <a:t></a:t>
            </a:r>
            <a:r>
              <a:rPr lang="tr-TR" dirty="0" err="1"/>
              <a:t>anksiyete</a:t>
            </a:r>
            <a:r>
              <a:rPr lang="tr-TR" dirty="0"/>
              <a:t>, </a:t>
            </a:r>
          </a:p>
          <a:p>
            <a:r>
              <a:rPr lang="tr-TR" dirty="0"/>
              <a:t>kızgınlık, </a:t>
            </a:r>
          </a:p>
          <a:p>
            <a:r>
              <a:rPr lang="tr-TR" dirty="0"/>
              <a:t>utanç, </a:t>
            </a:r>
          </a:p>
          <a:p>
            <a:r>
              <a:rPr lang="tr-TR" dirty="0"/>
              <a:t>dışlanmışlık hissi, </a:t>
            </a:r>
          </a:p>
          <a:p>
            <a:r>
              <a:rPr lang="tr-TR" dirty="0"/>
              <a:t>şaşkınlık, </a:t>
            </a:r>
          </a:p>
          <a:p>
            <a:r>
              <a:rPr lang="tr-TR" dirty="0"/>
              <a:t></a:t>
            </a:r>
            <a:r>
              <a:rPr lang="tr-TR" dirty="0" err="1"/>
              <a:t>özgüveneksikliği</a:t>
            </a:r>
            <a:r>
              <a:rPr lang="tr-TR" dirty="0"/>
              <a:t>, </a:t>
            </a:r>
          </a:p>
          <a:p>
            <a:r>
              <a:rPr lang="tr-TR" dirty="0"/>
              <a:t>paranoyak düşünceler, </a:t>
            </a:r>
          </a:p>
          <a:p>
            <a:r>
              <a:rPr lang="tr-TR" dirty="0"/>
              <a:t>sosyal ilişkilerde bozulmalar, </a:t>
            </a:r>
          </a:p>
          <a:p>
            <a:r>
              <a:rPr lang="tr-TR" dirty="0"/>
              <a:t>üzüntü gibi psikolojik etkiler söz konusu olmaktadır.</a:t>
            </a:r>
          </a:p>
          <a:p>
            <a:endParaRPr lang="tr-TR" dirty="0"/>
          </a:p>
          <a:p>
            <a:r>
              <a:rPr lang="tr-TR" dirty="0"/>
              <a:t>Diğer taraftan; siber zorbalık </a:t>
            </a:r>
            <a:r>
              <a:rPr lang="tr-TR" dirty="0" err="1"/>
              <a:t>yapanöğrenciler</a:t>
            </a:r>
            <a:r>
              <a:rPr lang="tr-TR" dirty="0"/>
              <a:t> ise; kendilerinin de zorbalığa uğrayabileceği düşüncesi ile </a:t>
            </a:r>
            <a:r>
              <a:rPr lang="tr-TR" dirty="0" err="1" smtClean="0"/>
              <a:t>sosyalleşmekten</a:t>
            </a:r>
            <a:r>
              <a:rPr lang="tr-TR" dirty="0" err="1"/>
              <a:t>uzaklaşmakta</a:t>
            </a:r>
            <a:r>
              <a:rPr lang="tr-TR" dirty="0"/>
              <a:t> ve sosyal statü kaybına uğrayacakları kaygısı oluşmaktadır.</a:t>
            </a:r>
          </a:p>
        </p:txBody>
      </p:sp>
    </p:spTree>
    <p:extLst>
      <p:ext uri="{BB962C8B-B14F-4D97-AF65-F5344CB8AC3E}">
        <p14:creationId xmlns:p14="http://schemas.microsoft.com/office/powerpoint/2010/main" val="9137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tr-TR" sz="2400" dirty="0"/>
              <a:t>18yaşındaolanJessicaLogan,2008yılındakendirızasıylaçektiğiçıplakfotoğraflarınıerkekarkadaşınagönderdivesevgilisindenayrıldıktansonrafotoğraflarıtümokulayayılmaklakalmadı,üzerinesevgilisininFacebook,MySpacehesaplarıüzerindendepaylaşıldı.</a:t>
            </a:r>
          </a:p>
          <a:p>
            <a:r>
              <a:rPr lang="tr-TR" sz="2400" dirty="0"/>
              <a:t>BupsikolojikbaskıdankurtulamayanJessicaLoganintiharettivebuolaysonrası,OhioEyaletinde2012yılıŞubatayında116numaralıJessicaLoganYasası(</a:t>
            </a:r>
            <a:r>
              <a:rPr lang="tr-TR" sz="2400" dirty="0" err="1"/>
              <a:t>JessicaLoganAct</a:t>
            </a:r>
            <a:r>
              <a:rPr lang="tr-TR" sz="2400" dirty="0"/>
              <a:t>)kabuledildi.Bukanunlabirliktesiberzorbalıklamücadelekonusundadetaylıdüzenlemeleryapıldı</a:t>
            </a:r>
            <a:r>
              <a:rPr lang="tr-TR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32153"/>
            <a:ext cx="4022804" cy="2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ZORBALIĞIN DUYGUSAL </a:t>
            </a:r>
            <a:br>
              <a:rPr lang="tr-TR" dirty="0" smtClean="0"/>
            </a:br>
            <a:r>
              <a:rPr lang="tr-TR" dirty="0" smtClean="0"/>
              <a:t>SONUÇLARI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2051676"/>
            <a:ext cx="7499350" cy="35928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96" y="1340769"/>
            <a:ext cx="8079424" cy="36004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43608" y="5305271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Avustralya'nınsimgesiolanbirşapkamarkasınınyüzüolan14yaşındakiAmy"Dolly"Everett'in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internetteuğradığısataşmavezorbalıklar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nedeniyleyaşamınasonvermesi,ülkedeşoketkisiyarattı.</a:t>
            </a:r>
          </a:p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Amy'ninbabası,kızının"budünyadakikötülüklerden"kurtulmakistediğiniveyaşamınasonverdiğinisöyledi.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4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Avustralya’nın Melbourne kentinde yaşayan 14 yaşındaki Türk kızı Şeniz Erkan, kendisine ait sosyal paylaşım sitelerindeki hesaplarına girerek tehdit ve saldırılarda bulunan “sanal zorbaların” baskısına dayamayıp, intihar </a:t>
            </a:r>
            <a:r>
              <a:rPr lang="tr-TR" dirty="0" smtClean="0"/>
              <a:t>etti.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5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ZORBALIĞA UĞRADIĞINIZDA </a:t>
            </a:r>
            <a:br>
              <a:rPr lang="tr-TR" dirty="0" smtClean="0"/>
            </a:br>
            <a:r>
              <a:rPr lang="tr-TR" dirty="0" smtClean="0"/>
              <a:t>NE YAPMALISINIZ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145" y="1447800"/>
            <a:ext cx="72772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605" y="-459432"/>
            <a:ext cx="10070597" cy="7560840"/>
          </a:xfrm>
        </p:spPr>
      </p:pic>
      <p:sp>
        <p:nvSpPr>
          <p:cNvPr id="3" name="Dikdörtgen 2"/>
          <p:cNvSpPr/>
          <p:nvPr/>
        </p:nvSpPr>
        <p:spPr>
          <a:xfrm>
            <a:off x="-108520" y="396789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Siber </a:t>
            </a:r>
            <a:r>
              <a:rPr lang="tr-TR" sz="2400" b="1" dirty="0" err="1">
                <a:solidFill>
                  <a:srgbClr val="C00000"/>
                </a:solidFill>
              </a:rPr>
              <a:t>zorbalIK</a:t>
            </a:r>
            <a:r>
              <a:rPr lang="tr-TR" sz="2400" b="1" dirty="0">
                <a:solidFill>
                  <a:srgbClr val="C00000"/>
                </a:solidFill>
              </a:rPr>
              <a:t> Okullarda en fazla görülen ilk üç davranış: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Küfürlü yazışmalar (yüzde 16.09),Alay etmek (yüzde 11.42),İzinsiz fotoğraf ve video paylaşımı (yüzde 11.42)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525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332656"/>
            <a:ext cx="7488832" cy="10162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/>
          </a:p>
          <a:p>
            <a:r>
              <a:rPr lang="tr-TR" dirty="0"/>
              <a:t></a:t>
            </a:r>
            <a:r>
              <a:rPr lang="tr-TR" dirty="0" err="1"/>
              <a:t>Samsungve</a:t>
            </a:r>
            <a:r>
              <a:rPr lang="tr-TR" dirty="0"/>
              <a:t> </a:t>
            </a:r>
            <a:r>
              <a:rPr lang="tr-TR" dirty="0" err="1"/>
              <a:t>BilgiTeknolojileri</a:t>
            </a:r>
            <a:r>
              <a:rPr lang="tr-TR" dirty="0"/>
              <a:t> ve İletişim Kurumu (BTK) işbirliğiyle 13 Aralık 2017’deSiber Zorba Olma! #</a:t>
            </a:r>
            <a:r>
              <a:rPr lang="tr-TR" dirty="0" err="1"/>
              <a:t>farkinavarkampanyası</a:t>
            </a:r>
            <a:r>
              <a:rPr lang="tr-TR" dirty="0"/>
              <a:t> başlatıldı.</a:t>
            </a:r>
          </a:p>
          <a:p>
            <a:endParaRPr lang="tr-TR" dirty="0"/>
          </a:p>
          <a:p>
            <a:r>
              <a:rPr lang="tr-TR" dirty="0"/>
              <a:t></a:t>
            </a:r>
            <a:r>
              <a:rPr lang="tr-TR" dirty="0" smtClean="0"/>
              <a:t>DünyaSiberZorbalığıÖnlemeGünü,TheCybersmileFoundationtarafından her haziranın üçüncü Cuma </a:t>
            </a:r>
            <a:r>
              <a:rPr lang="tr-TR" dirty="0" err="1" smtClean="0"/>
              <a:t>günügerçekleştirilen</a:t>
            </a:r>
            <a:r>
              <a:rPr lang="tr-TR" dirty="0" smtClean="0"/>
              <a:t> </a:t>
            </a:r>
            <a:r>
              <a:rPr lang="tr-TR" dirty="0" err="1" smtClean="0"/>
              <a:t>birfarkındalık</a:t>
            </a:r>
            <a:r>
              <a:rPr lang="tr-TR" dirty="0" smtClean="0"/>
              <a:t> etkinliği. </a:t>
            </a:r>
            <a:r>
              <a:rPr lang="tr-TR" dirty="0" err="1" smtClean="0"/>
              <a:t>Bugüniçindesosyalmedyadapozitifüslubunönemi</a:t>
            </a:r>
            <a:r>
              <a:rPr lang="tr-TR" dirty="0" smtClean="0"/>
              <a:t> vurgulanıyor,farklılıklarınzenginlikolarakgörülmesinedikkatçekiliyor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Kanada’daki Stop A </a:t>
            </a:r>
            <a:r>
              <a:rPr lang="tr-TR" dirty="0" err="1"/>
              <a:t>Bullyhareketi</a:t>
            </a:r>
            <a:r>
              <a:rPr lang="tr-TR" dirty="0"/>
              <a:t> kapsamında pembe bileklik takılarak konuya yönelik farkındalık yaratılıyor.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6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Araştırmada öğrencilerin % 9.42’sinin siber zorbalık yaptıkları, </a:t>
            </a:r>
          </a:p>
          <a:p>
            <a:r>
              <a:rPr lang="tr-TR" dirty="0" smtClean="0"/>
              <a:t>% 11.79’unun siber mağdur oldukları ve </a:t>
            </a:r>
          </a:p>
          <a:p>
            <a:r>
              <a:rPr lang="tr-TR" dirty="0" smtClean="0"/>
              <a:t>% 5.31’inin ise hem siber zorba hem de siber mağdur oldukları bulunmuştur. </a:t>
            </a:r>
          </a:p>
          <a:p>
            <a:endParaRPr lang="tr-TR" dirty="0"/>
          </a:p>
        </p:txBody>
      </p:sp>
      <p:pic>
        <p:nvPicPr>
          <p:cNvPr id="4" name="3 Resim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2656"/>
            <a:ext cx="4229160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es-ES" dirty="0" smtClean="0"/>
              <a:t>2008’de, 12-19 yaş grubundan 135 kız, </a:t>
            </a:r>
          </a:p>
          <a:p>
            <a:r>
              <a:rPr lang="tr-TR" dirty="0" smtClean="0"/>
              <a:t>134 erkek öğrenci katılımıyla </a:t>
            </a:r>
          </a:p>
          <a:p>
            <a:r>
              <a:rPr lang="tr-TR" dirty="0" smtClean="0"/>
              <a:t>gerçekleştirilen bir başka araştırmada </a:t>
            </a:r>
          </a:p>
          <a:p>
            <a:r>
              <a:rPr lang="tr-TR" dirty="0" smtClean="0"/>
              <a:t>kız öğrencilerin %10.4’ü, </a:t>
            </a:r>
          </a:p>
          <a:p>
            <a:r>
              <a:rPr lang="tr-TR" dirty="0" smtClean="0"/>
              <a:t>erkek öğrencilerin ise %13.4’ü </a:t>
            </a:r>
          </a:p>
          <a:p>
            <a:r>
              <a:rPr lang="tr-TR" dirty="0" smtClean="0"/>
              <a:t>‘siber zorbalık mağduru’ </a:t>
            </a:r>
          </a:p>
          <a:p>
            <a:r>
              <a:rPr lang="tr-TR" dirty="0" smtClean="0"/>
              <a:t>olarak kendilerini tanımlamışlardır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04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2010’da yapılan bir araştırmaya göre erkek öğrencilerin kızlardan daha fazla siber zorbalık yaptığı ve aynı şekilde siber zorbalığa maruz kaldıkları görülmüştür </a:t>
            </a:r>
          </a:p>
          <a:p>
            <a:endParaRPr lang="tr-TR" dirty="0"/>
          </a:p>
        </p:txBody>
      </p:sp>
      <p:pic>
        <p:nvPicPr>
          <p:cNvPr id="4" name="3 İçerik Yer Tutucusu" descr="indir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5" y="0"/>
            <a:ext cx="5549241" cy="2500306"/>
          </a:xfrm>
        </p:spPr>
      </p:pic>
    </p:spTree>
    <p:extLst>
      <p:ext uri="{BB962C8B-B14F-4D97-AF65-F5344CB8AC3E}">
        <p14:creationId xmlns:p14="http://schemas.microsoft.com/office/powerpoint/2010/main" val="164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SİBER </a:t>
            </a:r>
            <a:r>
              <a:rPr lang="tr-TR" b="1" dirty="0" smtClean="0">
                <a:solidFill>
                  <a:srgbClr val="FF0000"/>
                </a:solidFill>
              </a:rPr>
              <a:t>ZORBALIK NASIL ÖNLENEBİLİR?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err="1" smtClean="0"/>
              <a:t>Farkındalık</a:t>
            </a:r>
            <a:r>
              <a:rPr lang="tr-TR" dirty="0" smtClean="0"/>
              <a:t> Yaratma </a:t>
            </a:r>
          </a:p>
          <a:p>
            <a:r>
              <a:rPr lang="tr-TR" dirty="0" smtClean="0"/>
              <a:t>Siber zorbalığın okulda öğretmenler, öğrenciler ve aileler arasında açıkça tartışılabileceği ortamlar hazırlanmalıdır. </a:t>
            </a:r>
          </a:p>
          <a:p>
            <a:r>
              <a:rPr lang="tr-TR" dirty="0" smtClean="0"/>
              <a:t>Bu ortamlarda öğrencilerin siber zorbalık deneyimlerini paylaşmalarına fırsat verilmeli, siber zorbalığın olumsuz sonuçlarının ve önleme yollarının tartışılması sağlanmalıdır.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45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es-Getirenler-Proje-Foto-buy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98295"/>
            <a:ext cx="7499350" cy="4499610"/>
          </a:xfrm>
        </p:spPr>
      </p:pic>
    </p:spTree>
    <p:extLst>
      <p:ext uri="{BB962C8B-B14F-4D97-AF65-F5344CB8AC3E}">
        <p14:creationId xmlns:p14="http://schemas.microsoft.com/office/powerpoint/2010/main" val="21592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Ortak Anlayış Geliştirme </a:t>
            </a:r>
          </a:p>
          <a:p>
            <a:r>
              <a:rPr lang="tr-TR" dirty="0" smtClean="0"/>
              <a:t>Okullarda konuya yönelik ortak bir anlayış geliştirmek için öğretmen-öğrenci-veli katılımıyla siber zorbalıkla mücadele ilkelerinin belirlenmesi, bu ilkelere bağlı hareket edilmesi gerekir. </a:t>
            </a:r>
          </a:p>
          <a:p>
            <a:r>
              <a:rPr lang="tr-TR" dirty="0" smtClean="0"/>
              <a:t>Siber zorbalığı önlemeye ve azaltmaya yönelik kurallar ve yasal önlemlere de açık bir şekilde yer verilmelidir. </a:t>
            </a:r>
          </a:p>
          <a:p>
            <a:r>
              <a:rPr lang="tr-TR" dirty="0" smtClean="0"/>
              <a:t>Belirlenen kurallar siber zorbalığın faili ya da mağdurunun kim olduğuna ya da cinsiyetine bakılmaksızın ve tolerans gösterilmeden uygulanmalıdır.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err="1" smtClean="0"/>
              <a:t>Süpervizyon</a:t>
            </a:r>
            <a:r>
              <a:rPr lang="tr-TR" dirty="0" smtClean="0"/>
              <a:t> Aşaması </a:t>
            </a:r>
          </a:p>
          <a:p>
            <a:r>
              <a:rPr lang="tr-TR" dirty="0" smtClean="0"/>
              <a:t>Okullarda ebeveynlerin teknoloji kullanımı konusundaki bilgi ve becerilerini arttırmaya yönelik eğitimler oluşturmak gerekir. </a:t>
            </a:r>
          </a:p>
          <a:p>
            <a:r>
              <a:rPr lang="tr-TR" dirty="0" smtClean="0"/>
              <a:t>Bu eğitimler sayesinde öğrencilere, ebeveynlerinin teknoloji hakkında bilgi sahibi oldukları ve gereksinim duyduklarında ebeveynlerinden destek alabilecekleri mesajını vermek hedeflenmelidir.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67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Program Geliştirme </a:t>
            </a:r>
          </a:p>
          <a:p>
            <a:r>
              <a:rPr lang="tr-TR" dirty="0" smtClean="0"/>
              <a:t>Okulların zorbalıkla mücadele programı geliştirerek, bu programın sınıflarda ders şeklinde uygulanması ve bu derslerde öğrencilere siber zorbalığın hedefi olan ve olumsuz mesajlar alan sınıf arkadaşlarını nasıl fark edebilecekleri öğretilmelidir. </a:t>
            </a:r>
          </a:p>
          <a:p>
            <a:r>
              <a:rPr lang="tr-TR" dirty="0" smtClean="0"/>
              <a:t>Öğrencilere siber zorbalığa seyirci olmamaları, gözledikleri zorbalığı yetişkinlere bildirmeleri ve zorbalara karşı tepki göstermeleri öğretilmelidir.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8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DİNLEDİĞİNİZ İÇİN TEŞEKKÜRLER</a:t>
            </a:r>
            <a:endParaRPr lang="tr-TR" dirty="0"/>
          </a:p>
        </p:txBody>
      </p:sp>
      <p:pic>
        <p:nvPicPr>
          <p:cNvPr id="4" name="3 İçerik Yer Tutucusu" descr="indir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0"/>
            <a:ext cx="5096762" cy="3281990"/>
          </a:xfrm>
          <a:prstGeom prst="rect">
            <a:avLst/>
          </a:prstGeom>
        </p:spPr>
      </p:pic>
      <p:pic>
        <p:nvPicPr>
          <p:cNvPr id="5" name="3 İçerik Yer Tutucusu" descr="images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3861048"/>
            <a:ext cx="3746216" cy="2996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1208"/>
            <a:ext cx="8400792" cy="4674344"/>
          </a:xfrm>
        </p:spPr>
      </p:pic>
      <p:sp>
        <p:nvSpPr>
          <p:cNvPr id="3" name="AutoShape 2" descr="siber zorbalÄ±k ile ilgili gÃ¶rseller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Siber zorbalÄ±k nedir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4958"/>
            <a:ext cx="5146576" cy="27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rmAutofit fontScale="92500"/>
          </a:bodyPr>
          <a:lstStyle/>
          <a:p>
            <a:r>
              <a:rPr lang="tr-TR" sz="4000" b="1" i="1" dirty="0" smtClean="0"/>
              <a:t> </a:t>
            </a:r>
            <a:r>
              <a:rPr lang="tr-TR" sz="4000" b="1" dirty="0" smtClean="0"/>
              <a:t>Okul yaşlarındaki pek çok çocuk geleneksel zorbalığın acımasızlığı ile karşılaşmaktadır. </a:t>
            </a:r>
          </a:p>
          <a:p>
            <a:r>
              <a:rPr lang="tr-TR" sz="4000" b="1" dirty="0" smtClean="0"/>
              <a:t>Gençlerin teknolojiyi yoğun olarak kullanmaları sonucunda fizikselden sanala transfer olan yeni bir zorbalık şekli siber zorbalık ortaya çıkmıştır.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4857760"/>
            <a:ext cx="7498080" cy="12858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Siber zorbalık, zorbalığın yeni bir biçimidir</a:t>
            </a:r>
            <a:endParaRPr lang="tr-TR" dirty="0"/>
          </a:p>
        </p:txBody>
      </p:sp>
      <p:pic>
        <p:nvPicPr>
          <p:cNvPr id="4" name="3 İçerik Yer Tutucusu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928670"/>
            <a:ext cx="5686091" cy="374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8229600" cy="142876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r>
              <a:rPr lang="tr-TR" sz="4000" b="1" dirty="0" smtClean="0"/>
              <a:t>Gençliğin büyük bir kısmı elektronik iletişim araçlarını sosyal yaşamlarında çok önemli araçlar olarak görmektedirler. İnternet çocuklara ve gençlere sayısız imkanlar sunmaktadır. </a:t>
            </a:r>
          </a:p>
          <a:p>
            <a:r>
              <a:rPr lang="tr-TR" sz="4000" b="1" dirty="0" smtClean="0"/>
              <a:t>Gençler interneti daha çok oyun oynama, bilgi arama ve arkadaşlarıyla sohbet için kullanmaktadır 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İnternetin sosyal destek, kimliğin keşfi, kişilerarası ilişkiler ve kritik düşünme becerisinin gelişimi yanında bilgiye kolay ve çabuk yoldan ulaşma ve akademik destek gibi eğitsel faydaları da vardır .</a:t>
            </a:r>
          </a:p>
          <a:p>
            <a:endParaRPr lang="tr-TR" dirty="0"/>
          </a:p>
        </p:txBody>
      </p:sp>
      <p:pic>
        <p:nvPicPr>
          <p:cNvPr id="4" name="3 Resim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785794"/>
            <a:ext cx="628654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201</TotalTime>
  <Words>1178</Words>
  <Application>Microsoft Office PowerPoint</Application>
  <PresentationFormat>Ekran Gösterisi (4:3)</PresentationFormat>
  <Paragraphs>156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5" baseType="lpstr">
      <vt:lpstr>Arial</vt:lpstr>
      <vt:lpstr>Calibri</vt:lpstr>
      <vt:lpstr>Gill Sans MT</vt:lpstr>
      <vt:lpstr>Verdana</vt:lpstr>
      <vt:lpstr>Wingdings 2</vt:lpstr>
      <vt:lpstr>Gündönümü</vt:lpstr>
      <vt:lpstr>     </vt:lpstr>
      <vt:lpstr>PowerPoint Sunusu</vt:lpstr>
      <vt:lpstr>PowerPoint Sunusu</vt:lpstr>
      <vt:lpstr>PowerPoint Sunusu</vt:lpstr>
      <vt:lpstr>PowerPoint Sunusu</vt:lpstr>
      <vt:lpstr>PowerPoint Sunusu</vt:lpstr>
      <vt:lpstr>Siber zorbalık, zorbalığın yeni bir biçimidir</vt:lpstr>
      <vt:lpstr>PowerPoint Sunusu</vt:lpstr>
      <vt:lpstr>PowerPoint Sunusu</vt:lpstr>
      <vt:lpstr>PowerPoint Sunusu</vt:lpstr>
      <vt:lpstr>İnternet birçok yönden olumlu görülse de son yıllarda dikkatler sanal ortamda karşılaşılan bazı riskler ve giderek internette daha çok zaman geçirme gibi potansiyel bağımlılıklar üzerinde yoğunlaşmaktadır.</vt:lpstr>
      <vt:lpstr>PowerPoint Sunusu</vt:lpstr>
      <vt:lpstr>PowerPoint Sunusu</vt:lpstr>
      <vt:lpstr>Siber Zorbalık</vt:lpstr>
      <vt:lpstr>  SİBER SALDIRGANLIK   </vt:lpstr>
      <vt:lpstr> SİBER ZORBALIK NE ŞEKİLDE KARŞIMIZA ÇIKAR?</vt:lpstr>
      <vt:lpstr>PowerPoint Sunusu</vt:lpstr>
      <vt:lpstr>  Birisi hakkında sanal ortamda asılsız dedikodu, söylenti çıkarmak,  </vt:lpstr>
      <vt:lpstr> SİBER ZORBALIĞIN MAĞDUR ÖĞRENCİLER ÜZERİNDEKİ ETKİLERİ</vt:lpstr>
      <vt:lpstr>PowerPoint Sunusu</vt:lpstr>
      <vt:lpstr> SİBER ZORBALIĞA MARUZ KALINDIĞINDA YAŞANANLARDAN ÖRNEKLER</vt:lpstr>
      <vt:lpstr>PowerPoint Sunusu</vt:lpstr>
      <vt:lpstr>SİBER ZORBALIĞIN ‘ZORBA’ ÖĞRENCİLER ÜZERİNDEKİ ETKİLERİ</vt:lpstr>
      <vt:lpstr>PowerPoint Sunusu</vt:lpstr>
      <vt:lpstr>PowerPoint Sunusu</vt:lpstr>
      <vt:lpstr>PowerPoint Sunusu</vt:lpstr>
      <vt:lpstr>SİBER ZORBALIK ARAŞTIRMALARINDAN BULGULAR..</vt:lpstr>
      <vt:lpstr>PowerPoint Sunusu</vt:lpstr>
      <vt:lpstr>PowerPoint Sunusu</vt:lpstr>
      <vt:lpstr>PowerPoint Sunusu</vt:lpstr>
      <vt:lpstr>PowerPoint Sunusu</vt:lpstr>
      <vt:lpstr> TÜRKİYE’DE SİBER ZORBALIK ARAŞTIRMALARI...</vt:lpstr>
      <vt:lpstr>PowerPoint Sunusu</vt:lpstr>
      <vt:lpstr>PowerPoint Sunusu</vt:lpstr>
      <vt:lpstr>SİBER SALDIRILARIN DUYGUSAL  SONUÇLARI</vt:lpstr>
      <vt:lpstr>PowerPoint Sunusu</vt:lpstr>
      <vt:lpstr>ZORBALIĞIN DUYGUSAL  SONUÇLARI </vt:lpstr>
      <vt:lpstr>PowerPoint Sunusu</vt:lpstr>
      <vt:lpstr>ZORBALIĞA UĞRADIĞINIZDA  NE YAPMALISINIZ</vt:lpstr>
      <vt:lpstr>PowerPoint Sunusu</vt:lpstr>
      <vt:lpstr>PowerPoint Sunusu</vt:lpstr>
      <vt:lpstr>PowerPoint Sunusu</vt:lpstr>
      <vt:lpstr>PowerPoint Sunusu</vt:lpstr>
      <vt:lpstr>SİBER ZORBALIK NASIL ÖNLENEBİLİR?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S-S</dc:creator>
  <cp:lastModifiedBy>user</cp:lastModifiedBy>
  <cp:revision>29</cp:revision>
  <dcterms:created xsi:type="dcterms:W3CDTF">2018-02-08T10:36:50Z</dcterms:created>
  <dcterms:modified xsi:type="dcterms:W3CDTF">2019-06-18T14:08:15Z</dcterms:modified>
</cp:coreProperties>
</file>